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2"/>
  </p:notesMasterIdLst>
  <p:handoutMasterIdLst>
    <p:handoutMasterId r:id="rId13"/>
  </p:handoutMasterIdLst>
  <p:sldIdLst>
    <p:sldId id="1127" r:id="rId2"/>
    <p:sldId id="1142" r:id="rId3"/>
    <p:sldId id="1145" r:id="rId4"/>
    <p:sldId id="1104" r:id="rId5"/>
    <p:sldId id="1144" r:id="rId6"/>
    <p:sldId id="1103" r:id="rId7"/>
    <p:sldId id="1146" r:id="rId8"/>
    <p:sldId id="1147" r:id="rId9"/>
    <p:sldId id="1148" r:id="rId10"/>
    <p:sldId id="1149" r:id="rId11"/>
  </p:sldIdLst>
  <p:sldSz cx="12192000" cy="6858000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=""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D8FD8"/>
    <a:srgbClr val="FCD5B4"/>
    <a:srgbClr val="FF7C80"/>
    <a:srgbClr val="0432FF"/>
    <a:srgbClr val="FF6600"/>
    <a:srgbClr val="FF85FF"/>
    <a:srgbClr val="A9D18E"/>
    <a:srgbClr val="9DC3E6"/>
    <a:srgbClr val="E36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2585" autoAdjust="0"/>
  </p:normalViewPr>
  <p:slideViewPr>
    <p:cSldViewPr snapToGrid="0">
      <p:cViewPr>
        <p:scale>
          <a:sx n="79" d="100"/>
          <a:sy n="79" d="100"/>
        </p:scale>
        <p:origin x="-10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58FCB-A6A3-497D-A655-8A52186395CD}" type="doc">
      <dgm:prSet loTypeId="urn:microsoft.com/office/officeart/2005/8/layout/pyramid4#2" loCatId="relationship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46764-3320-465D-BDC0-D363F7CEF8C4}">
      <dgm:prSet phldrT="[Текст]" custT="1"/>
      <dgm:spPr/>
      <dgm:t>
        <a:bodyPr lIns="0" rIns="0" anchor="b" anchorCtr="0"/>
        <a:lstStyle/>
        <a:p>
          <a:r>
            <a:rPr lang="ru-RU" sz="1200" b="0" spc="-70" baseline="0" dirty="0">
              <a:solidFill>
                <a:schemeClr val="tx1"/>
              </a:solidFill>
              <a:latin typeface="Arial Black" panose="020B0A04020102020204" pitchFamily="34" charset="0"/>
            </a:rPr>
            <a:t>Традиционные российские духовно-нравственные ценности</a:t>
          </a:r>
        </a:p>
        <a:p>
          <a:endParaRPr lang="ru-RU" sz="100" b="0" spc="-70" baseline="0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81150173-53A0-4C9D-A119-C9F7155DD2F2}" type="parTrans" cxnId="{E9D17C81-23C4-4E34-A73E-E73774BEAFBC}">
      <dgm:prSet/>
      <dgm:spPr/>
      <dgm:t>
        <a:bodyPr/>
        <a:lstStyle/>
        <a:p>
          <a:endParaRPr lang="ru-RU"/>
        </a:p>
      </dgm:t>
    </dgm:pt>
    <dgm:pt modelId="{0A25F5B8-83F8-4AA1-A478-B78985C69E91}" type="sibTrans" cxnId="{E9D17C81-23C4-4E34-A73E-E73774BEAFBC}">
      <dgm:prSet/>
      <dgm:spPr/>
      <dgm:t>
        <a:bodyPr/>
        <a:lstStyle/>
        <a:p>
          <a:endParaRPr lang="ru-RU"/>
        </a:p>
      </dgm:t>
    </dgm:pt>
    <dgm:pt modelId="{F3750B08-52A6-4710-9B12-8DE4865AB4B3}">
      <dgm:prSet phldrT="[Текст]" custT="1"/>
      <dgm:spPr/>
      <dgm:t>
        <a:bodyPr lIns="0" tIns="0" rIns="0"/>
        <a:lstStyle/>
        <a:p>
          <a:pPr>
            <a:lnSpc>
              <a:spcPct val="80000"/>
            </a:lnSpc>
            <a:spcAft>
              <a:spcPts val="0"/>
            </a:spcAft>
          </a:pPr>
          <a:endParaRPr lang="ru-RU" sz="2000" b="1" spc="-120" baseline="0" dirty="0"/>
        </a:p>
      </dgm:t>
    </dgm:pt>
    <dgm:pt modelId="{28DE450A-97F6-45B0-A1BC-5AB39A17BB85}" type="parTrans" cxnId="{8882426B-8EEB-4501-A39A-F0666C170EC7}">
      <dgm:prSet/>
      <dgm:spPr/>
      <dgm:t>
        <a:bodyPr/>
        <a:lstStyle/>
        <a:p>
          <a:endParaRPr lang="ru-RU"/>
        </a:p>
      </dgm:t>
    </dgm:pt>
    <dgm:pt modelId="{6A5C3DCB-46CA-47E0-94AC-FC4486F76013}" type="sibTrans" cxnId="{8882426B-8EEB-4501-A39A-F0666C170EC7}">
      <dgm:prSet/>
      <dgm:spPr/>
      <dgm:t>
        <a:bodyPr/>
        <a:lstStyle/>
        <a:p>
          <a:endParaRPr lang="ru-RU"/>
        </a:p>
      </dgm:t>
    </dgm:pt>
    <dgm:pt modelId="{B8C77EE6-E9B2-4C51-9FF7-997007589BC9}">
      <dgm:prSet phldrT="[Текст]" custT="1"/>
      <dgm:spPr/>
      <dgm:t>
        <a:bodyPr lIns="0" rIns="0"/>
        <a:lstStyle/>
        <a:p>
          <a:pPr>
            <a:spcAft>
              <a:spcPct val="35000"/>
            </a:spcAft>
          </a:pPr>
          <a:endParaRPr lang="en-US" sz="1800" b="1" kern="1200" spc="-50" baseline="0" dirty="0">
            <a:solidFill>
              <a:schemeClr val="bg1"/>
            </a:solidFill>
            <a:latin typeface="+mj-lt"/>
          </a:endParaRPr>
        </a:p>
      </dgm:t>
    </dgm:pt>
    <dgm:pt modelId="{97B249B8-3403-4A97-845D-D54593126F06}" type="parTrans" cxnId="{CA3480ED-BFF6-4A4A-9CB4-DD908A65FB47}">
      <dgm:prSet/>
      <dgm:spPr/>
      <dgm:t>
        <a:bodyPr/>
        <a:lstStyle/>
        <a:p>
          <a:endParaRPr lang="ru-RU"/>
        </a:p>
      </dgm:t>
    </dgm:pt>
    <dgm:pt modelId="{2BD77AE7-B840-4423-8DFD-78CA2EDCC3CB}" type="sibTrans" cxnId="{CA3480ED-BFF6-4A4A-9CB4-DD908A65FB47}">
      <dgm:prSet/>
      <dgm:spPr/>
      <dgm:t>
        <a:bodyPr/>
        <a:lstStyle/>
        <a:p>
          <a:endParaRPr lang="ru-RU"/>
        </a:p>
      </dgm:t>
    </dgm:pt>
    <dgm:pt modelId="{961AA189-F3D8-435C-BA67-6EC833CFA852}">
      <dgm:prSet phldrT="[Текст]"/>
      <dgm:spPr/>
      <dgm:t>
        <a:bodyPr/>
        <a:lstStyle/>
        <a:p>
          <a:endParaRPr lang="ru-RU" dirty="0"/>
        </a:p>
      </dgm:t>
    </dgm:pt>
    <dgm:pt modelId="{6CBE1F30-CAFA-41FE-B8B3-6BE1C66D6772}" type="parTrans" cxnId="{8EA5A668-A255-4992-B6FC-FEA1F3D61FB7}">
      <dgm:prSet/>
      <dgm:spPr/>
      <dgm:t>
        <a:bodyPr/>
        <a:lstStyle/>
        <a:p>
          <a:endParaRPr lang="ru-RU"/>
        </a:p>
      </dgm:t>
    </dgm:pt>
    <dgm:pt modelId="{C9A3B60B-319A-47C1-911C-FAF68B99BB95}" type="sibTrans" cxnId="{8EA5A668-A255-4992-B6FC-FEA1F3D61FB7}">
      <dgm:prSet/>
      <dgm:spPr/>
      <dgm:t>
        <a:bodyPr/>
        <a:lstStyle/>
        <a:p>
          <a:endParaRPr lang="ru-RU"/>
        </a:p>
      </dgm:t>
    </dgm:pt>
    <dgm:pt modelId="{D3FD0FB7-0085-4033-AC55-B2EB3D6CF95D}" type="pres">
      <dgm:prSet presAssocID="{97C58FCB-A6A3-497D-A655-8A52186395C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925C0-54EC-45FE-851B-72C0C4932B52}" type="pres">
      <dgm:prSet presAssocID="{97C58FCB-A6A3-497D-A655-8A52186395CD}" presName="triangle1" presStyleLbl="node1" presStyleIdx="0" presStyleCnt="4" custScaleX="350269" custScaleY="94260" custLinFactNeighborX="-1604" custLinFactNeighborY="-4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969C1-0849-4169-91CD-37BE300E7089}" type="pres">
      <dgm:prSet presAssocID="{97C58FCB-A6A3-497D-A655-8A52186395CD}" presName="triangle2" presStyleLbl="node1" presStyleIdx="1" presStyleCnt="4" custScaleX="353338" custScaleY="103185" custLinFactX="-31483" custLinFactNeighborX="-100000" custLinFactNeighborY="-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4A20F-EF12-494A-A636-860D2E1B8409}" type="pres">
      <dgm:prSet presAssocID="{97C58FCB-A6A3-497D-A655-8A52186395CD}" presName="triangle3" presStyleLbl="node1" presStyleIdx="2" presStyleCnt="4" custScaleX="351217" custScaleY="104108" custLinFactNeighborX="-1604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4DFCA-16FF-4F40-84D3-A660919C8271}" type="pres">
      <dgm:prSet presAssocID="{97C58FCB-A6A3-497D-A655-8A52186395CD}" presName="triangle4" presStyleLbl="node1" presStyleIdx="3" presStyleCnt="4" custScaleX="350944" custScaleY="104563" custLinFactX="22267" custLinFactNeighborX="100000" custLinFactNeighborY="-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174A0B-1C8F-495A-9C1C-7AFABEC2271F}" type="presOf" srcId="{B8C77EE6-E9B2-4C51-9FF7-997007589BC9}" destId="{0C54A20F-EF12-494A-A636-860D2E1B8409}" srcOrd="0" destOrd="0" presId="urn:microsoft.com/office/officeart/2005/8/layout/pyramid4#2"/>
    <dgm:cxn modelId="{8EA5A668-A255-4992-B6FC-FEA1F3D61FB7}" srcId="{97C58FCB-A6A3-497D-A655-8A52186395CD}" destId="{961AA189-F3D8-435C-BA67-6EC833CFA852}" srcOrd="3" destOrd="0" parTransId="{6CBE1F30-CAFA-41FE-B8B3-6BE1C66D6772}" sibTransId="{C9A3B60B-319A-47C1-911C-FAF68B99BB95}"/>
    <dgm:cxn modelId="{8882426B-8EEB-4501-A39A-F0666C170EC7}" srcId="{97C58FCB-A6A3-497D-A655-8A52186395CD}" destId="{F3750B08-52A6-4710-9B12-8DE4865AB4B3}" srcOrd="1" destOrd="0" parTransId="{28DE450A-97F6-45B0-A1BC-5AB39A17BB85}" sibTransId="{6A5C3DCB-46CA-47E0-94AC-FC4486F76013}"/>
    <dgm:cxn modelId="{AE1EB0A5-82AC-42B5-84FD-683675B69D9E}" type="presOf" srcId="{961AA189-F3D8-435C-BA67-6EC833CFA852}" destId="{C0E4DFCA-16FF-4F40-84D3-A660919C8271}" srcOrd="0" destOrd="0" presId="urn:microsoft.com/office/officeart/2005/8/layout/pyramid4#2"/>
    <dgm:cxn modelId="{CA3480ED-BFF6-4A4A-9CB4-DD908A65FB47}" srcId="{97C58FCB-A6A3-497D-A655-8A52186395CD}" destId="{B8C77EE6-E9B2-4C51-9FF7-997007589BC9}" srcOrd="2" destOrd="0" parTransId="{97B249B8-3403-4A97-845D-D54593126F06}" sibTransId="{2BD77AE7-B840-4423-8DFD-78CA2EDCC3CB}"/>
    <dgm:cxn modelId="{B65ED5BD-7416-4321-861D-866D590B7E00}" type="presOf" srcId="{F3750B08-52A6-4710-9B12-8DE4865AB4B3}" destId="{9E1969C1-0849-4169-91CD-37BE300E7089}" srcOrd="0" destOrd="0" presId="urn:microsoft.com/office/officeart/2005/8/layout/pyramid4#2"/>
    <dgm:cxn modelId="{82106D89-B04E-439C-9DAF-54E1CC0BB4A9}" type="presOf" srcId="{97C58FCB-A6A3-497D-A655-8A52186395CD}" destId="{D3FD0FB7-0085-4033-AC55-B2EB3D6CF95D}" srcOrd="0" destOrd="0" presId="urn:microsoft.com/office/officeart/2005/8/layout/pyramid4#2"/>
    <dgm:cxn modelId="{371DA7D2-E8D8-4F6F-A427-2C4B32F98541}" type="presOf" srcId="{31546764-3320-465D-BDC0-D363F7CEF8C4}" destId="{364925C0-54EC-45FE-851B-72C0C4932B52}" srcOrd="0" destOrd="0" presId="urn:microsoft.com/office/officeart/2005/8/layout/pyramid4#2"/>
    <dgm:cxn modelId="{E9D17C81-23C4-4E34-A73E-E73774BEAFBC}" srcId="{97C58FCB-A6A3-497D-A655-8A52186395CD}" destId="{31546764-3320-465D-BDC0-D363F7CEF8C4}" srcOrd="0" destOrd="0" parTransId="{81150173-53A0-4C9D-A119-C9F7155DD2F2}" sibTransId="{0A25F5B8-83F8-4AA1-A478-B78985C69E91}"/>
    <dgm:cxn modelId="{519D394D-5A75-4C5F-A836-0EBE11611091}" type="presParOf" srcId="{D3FD0FB7-0085-4033-AC55-B2EB3D6CF95D}" destId="{364925C0-54EC-45FE-851B-72C0C4932B52}" srcOrd="0" destOrd="0" presId="urn:microsoft.com/office/officeart/2005/8/layout/pyramid4#2"/>
    <dgm:cxn modelId="{86135368-AD7A-4E8E-AF96-FAE662F75024}" type="presParOf" srcId="{D3FD0FB7-0085-4033-AC55-B2EB3D6CF95D}" destId="{9E1969C1-0849-4169-91CD-37BE300E7089}" srcOrd="1" destOrd="0" presId="urn:microsoft.com/office/officeart/2005/8/layout/pyramid4#2"/>
    <dgm:cxn modelId="{79A8FD07-8BBA-452F-810E-BD9FBEF65429}" type="presParOf" srcId="{D3FD0FB7-0085-4033-AC55-B2EB3D6CF95D}" destId="{0C54A20F-EF12-494A-A636-860D2E1B8409}" srcOrd="2" destOrd="0" presId="urn:microsoft.com/office/officeart/2005/8/layout/pyramid4#2"/>
    <dgm:cxn modelId="{5CCFBE86-589A-4919-A88B-7D1EB372C78D}" type="presParOf" srcId="{D3FD0FB7-0085-4033-AC55-B2EB3D6CF95D}" destId="{C0E4DFCA-16FF-4F40-84D3-A660919C8271}" srcOrd="3" destOrd="0" presId="urn:microsoft.com/office/officeart/2005/8/layout/pyramid4#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#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endParaRPr lang="ru-RU" sz="1800" b="1" dirty="0"/>
        </a:p>
        <a:p>
          <a:r>
            <a:rPr lang="ru-RU" sz="1800" b="1" dirty="0"/>
            <a:t>Урочная деятельность</a:t>
          </a:r>
        </a:p>
        <a:p>
          <a:endParaRPr lang="ru-RU" sz="1800" b="1" dirty="0"/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Классное руководство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06B14F2A-DD3A-4E09-B3B8-131C72C63D56}" type="presOf" srcId="{1B35B5A6-8335-4C37-AA00-B3A7D51B2E74}" destId="{4A200C5A-13CB-4ECB-BDEE-C790CB674842}" srcOrd="0" destOrd="0" presId="urn:microsoft.com/office/officeart/2005/8/layout/hierarchy4#4"/>
    <dgm:cxn modelId="{DD51ACB7-0D92-4699-9406-A75235DF92E9}" type="presOf" srcId="{5E27B7D0-A346-4639-A594-0E282ED12E76}" destId="{92E8B05B-F27C-458A-8C8B-132B384343EB}" srcOrd="0" destOrd="0" presId="urn:microsoft.com/office/officeart/2005/8/layout/hierarchy4#4"/>
    <dgm:cxn modelId="{FBD01CF3-A083-4B01-97E1-BD3D9795188D}" type="presOf" srcId="{A7F0BC5D-A004-4D5E-A0D7-8C49BF9436A6}" destId="{15FF6BD6-4ECE-411B-A0FB-9BCCE35CADE5}" srcOrd="0" destOrd="0" presId="urn:microsoft.com/office/officeart/2005/8/layout/hierarchy4#4"/>
    <dgm:cxn modelId="{45573118-1428-419B-BFFF-B73881AC4A28}" type="presParOf" srcId="{92E8B05B-F27C-458A-8C8B-132B384343EB}" destId="{67F84D6C-B7FC-4FE2-9481-7F0C79247876}" srcOrd="0" destOrd="0" presId="urn:microsoft.com/office/officeart/2005/8/layout/hierarchy4#4"/>
    <dgm:cxn modelId="{38F215EF-5981-4AE9-B08B-7E1F4D994287}" type="presParOf" srcId="{67F84D6C-B7FC-4FE2-9481-7F0C79247876}" destId="{15FF6BD6-4ECE-411B-A0FB-9BCCE35CADE5}" srcOrd="0" destOrd="0" presId="urn:microsoft.com/office/officeart/2005/8/layout/hierarchy4#4"/>
    <dgm:cxn modelId="{3542F55F-E685-4A71-ABFD-73784F4851CA}" type="presParOf" srcId="{67F84D6C-B7FC-4FE2-9481-7F0C79247876}" destId="{78171525-C641-4015-BC9A-B4F611060E59}" srcOrd="1" destOrd="0" presId="urn:microsoft.com/office/officeart/2005/8/layout/hierarchy4#4"/>
    <dgm:cxn modelId="{E02E7AB3-7217-47E9-B69C-174E3D0B621B}" type="presParOf" srcId="{67F84D6C-B7FC-4FE2-9481-7F0C79247876}" destId="{1F2C6D11-9A2B-4C2C-91D9-5F3B7543E6D9}" srcOrd="2" destOrd="0" presId="urn:microsoft.com/office/officeart/2005/8/layout/hierarchy4#4"/>
    <dgm:cxn modelId="{C70C8894-0246-40FE-A45E-B1334FA1E560}" type="presParOf" srcId="{1F2C6D11-9A2B-4C2C-91D9-5F3B7543E6D9}" destId="{B4E3FD5C-D54C-4A4A-94D9-87DE21050A9C}" srcOrd="0" destOrd="0" presId="urn:microsoft.com/office/officeart/2005/8/layout/hierarchy4#4"/>
    <dgm:cxn modelId="{F7687193-42FA-4B91-BA4A-B869805E611A}" type="presParOf" srcId="{B4E3FD5C-D54C-4A4A-94D9-87DE21050A9C}" destId="{4A200C5A-13CB-4ECB-BDEE-C790CB674842}" srcOrd="0" destOrd="0" presId="urn:microsoft.com/office/officeart/2005/8/layout/hierarchy4#4"/>
    <dgm:cxn modelId="{892C5429-DBE5-423D-BEC1-FC4C7B7BFEAC}" type="presParOf" srcId="{B4E3FD5C-D54C-4A4A-94D9-87DE21050A9C}" destId="{3A409889-AE3F-4A43-9E21-A54863710DA5}" srcOrd="1" destOrd="0" presId="urn:microsoft.com/office/officeart/2005/8/layout/hierarchy4#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#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>
              <a:solidFill>
                <a:schemeClr val="bg1"/>
              </a:solidFill>
            </a:rPr>
            <a:t>Курсы внеурочной деятельности</a:t>
          </a:r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Самоуправление 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C3486262-5532-46C6-9146-94BBC230647F}" type="presOf" srcId="{5E27B7D0-A346-4639-A594-0E282ED12E76}" destId="{92E8B05B-F27C-458A-8C8B-132B384343EB}" srcOrd="0" destOrd="0" presId="urn:microsoft.com/office/officeart/2005/8/layout/hierarchy4#5"/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07AE332F-2B89-4D0D-B77B-92AE50823DBB}" type="presOf" srcId="{A7F0BC5D-A004-4D5E-A0D7-8C49BF9436A6}" destId="{15FF6BD6-4ECE-411B-A0FB-9BCCE35CADE5}" srcOrd="0" destOrd="0" presId="urn:microsoft.com/office/officeart/2005/8/layout/hierarchy4#5"/>
    <dgm:cxn modelId="{89FB9922-B098-472F-A0A5-E7A92077EAA8}" type="presOf" srcId="{1B35B5A6-8335-4C37-AA00-B3A7D51B2E74}" destId="{4A200C5A-13CB-4ECB-BDEE-C790CB674842}" srcOrd="0" destOrd="0" presId="urn:microsoft.com/office/officeart/2005/8/layout/hierarchy4#5"/>
    <dgm:cxn modelId="{5301D959-A463-4495-BA87-D35F3E6FE6C6}" type="presParOf" srcId="{92E8B05B-F27C-458A-8C8B-132B384343EB}" destId="{67F84D6C-B7FC-4FE2-9481-7F0C79247876}" srcOrd="0" destOrd="0" presId="urn:microsoft.com/office/officeart/2005/8/layout/hierarchy4#5"/>
    <dgm:cxn modelId="{0BF156F7-59D6-4AC9-BE4E-E308EBD98856}" type="presParOf" srcId="{67F84D6C-B7FC-4FE2-9481-7F0C79247876}" destId="{15FF6BD6-4ECE-411B-A0FB-9BCCE35CADE5}" srcOrd="0" destOrd="0" presId="urn:microsoft.com/office/officeart/2005/8/layout/hierarchy4#5"/>
    <dgm:cxn modelId="{E312E021-0D31-46C3-8405-641A11065AEC}" type="presParOf" srcId="{67F84D6C-B7FC-4FE2-9481-7F0C79247876}" destId="{78171525-C641-4015-BC9A-B4F611060E59}" srcOrd="1" destOrd="0" presId="urn:microsoft.com/office/officeart/2005/8/layout/hierarchy4#5"/>
    <dgm:cxn modelId="{F780F5E8-6DA3-4480-8887-02C7EDB79B91}" type="presParOf" srcId="{67F84D6C-B7FC-4FE2-9481-7F0C79247876}" destId="{1F2C6D11-9A2B-4C2C-91D9-5F3B7543E6D9}" srcOrd="2" destOrd="0" presId="urn:microsoft.com/office/officeart/2005/8/layout/hierarchy4#5"/>
    <dgm:cxn modelId="{0B1CA69A-6C60-445C-8AAC-3084240FE622}" type="presParOf" srcId="{1F2C6D11-9A2B-4C2C-91D9-5F3B7543E6D9}" destId="{B4E3FD5C-D54C-4A4A-94D9-87DE21050A9C}" srcOrd="0" destOrd="0" presId="urn:microsoft.com/office/officeart/2005/8/layout/hierarchy4#5"/>
    <dgm:cxn modelId="{3BB32181-36D0-41FF-A9C1-A24AC283C24D}" type="presParOf" srcId="{B4E3FD5C-D54C-4A4A-94D9-87DE21050A9C}" destId="{4A200C5A-13CB-4ECB-BDEE-C790CB674842}" srcOrd="0" destOrd="0" presId="urn:microsoft.com/office/officeart/2005/8/layout/hierarchy4#5"/>
    <dgm:cxn modelId="{857421B1-669E-49AB-9DB0-4F237C63CA14}" type="presParOf" srcId="{B4E3FD5C-D54C-4A4A-94D9-87DE21050A9C}" destId="{3A409889-AE3F-4A43-9E21-A54863710DA5}" srcOrd="1" destOrd="0" presId="urn:microsoft.com/office/officeart/2005/8/layout/hierarchy4#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27B7D0-A346-4639-A594-0E282ED12E76}" type="doc">
      <dgm:prSet loTypeId="urn:microsoft.com/office/officeart/2005/8/layout/hierarchy4#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0BC5D-A004-4D5E-A0D7-8C49BF9436A6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Работа с родителями</a:t>
          </a:r>
        </a:p>
      </dgm:t>
    </dgm:pt>
    <dgm:pt modelId="{507D498C-75B1-49D5-8259-150307E0267B}" type="parTrans" cxnId="{CB37D4BB-4764-4382-8214-B0B88AA4249C}">
      <dgm:prSet/>
      <dgm:spPr/>
      <dgm:t>
        <a:bodyPr/>
        <a:lstStyle/>
        <a:p>
          <a:endParaRPr lang="ru-RU"/>
        </a:p>
      </dgm:t>
    </dgm:pt>
    <dgm:pt modelId="{B953777A-84DA-4C9A-A7C7-4FD8CF73E6FC}" type="sibTrans" cxnId="{CB37D4BB-4764-4382-8214-B0B88AA4249C}">
      <dgm:prSet/>
      <dgm:spPr/>
      <dgm:t>
        <a:bodyPr/>
        <a:lstStyle/>
        <a:p>
          <a:endParaRPr lang="ru-RU"/>
        </a:p>
      </dgm:t>
    </dgm:pt>
    <dgm:pt modelId="{1B35B5A6-8335-4C37-AA00-B3A7D51B2E74}">
      <dgm:prSet phldrT="[Текст]" custT="1"/>
      <dgm:spPr>
        <a:solidFill>
          <a:srgbClr val="B30960"/>
        </a:solidFill>
      </dgm:spPr>
      <dgm:t>
        <a:bodyPr/>
        <a:lstStyle/>
        <a:p>
          <a:r>
            <a:rPr lang="ru-RU" sz="1800" b="1" dirty="0"/>
            <a:t>Профориентация</a:t>
          </a:r>
        </a:p>
      </dgm:t>
    </dgm:pt>
    <dgm:pt modelId="{DF527226-6979-4371-94C4-897205948A50}" type="parTrans" cxnId="{FFA787F6-9810-4F3A-975B-E90912EC8E5D}">
      <dgm:prSet/>
      <dgm:spPr/>
      <dgm:t>
        <a:bodyPr/>
        <a:lstStyle/>
        <a:p>
          <a:endParaRPr lang="ru-RU"/>
        </a:p>
      </dgm:t>
    </dgm:pt>
    <dgm:pt modelId="{1616A3BC-7B89-42F6-BEF9-EB4C02DC84E8}" type="sibTrans" cxnId="{FFA787F6-9810-4F3A-975B-E90912EC8E5D}">
      <dgm:prSet/>
      <dgm:spPr/>
      <dgm:t>
        <a:bodyPr/>
        <a:lstStyle/>
        <a:p>
          <a:endParaRPr lang="ru-RU"/>
        </a:p>
      </dgm:t>
    </dgm:pt>
    <dgm:pt modelId="{92E8B05B-F27C-458A-8C8B-132B384343EB}" type="pres">
      <dgm:prSet presAssocID="{5E27B7D0-A346-4639-A594-0E282ED12E7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F84D6C-B7FC-4FE2-9481-7F0C79247876}" type="pres">
      <dgm:prSet presAssocID="{A7F0BC5D-A004-4D5E-A0D7-8C49BF9436A6}" presName="vertOne" presStyleCnt="0"/>
      <dgm:spPr/>
    </dgm:pt>
    <dgm:pt modelId="{15FF6BD6-4ECE-411B-A0FB-9BCCE35CADE5}" type="pres">
      <dgm:prSet presAssocID="{A7F0BC5D-A004-4D5E-A0D7-8C49BF9436A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171525-C641-4015-BC9A-B4F611060E59}" type="pres">
      <dgm:prSet presAssocID="{A7F0BC5D-A004-4D5E-A0D7-8C49BF9436A6}" presName="parTransOne" presStyleCnt="0"/>
      <dgm:spPr/>
    </dgm:pt>
    <dgm:pt modelId="{1F2C6D11-9A2B-4C2C-91D9-5F3B7543E6D9}" type="pres">
      <dgm:prSet presAssocID="{A7F0BC5D-A004-4D5E-A0D7-8C49BF9436A6}" presName="horzOne" presStyleCnt="0"/>
      <dgm:spPr/>
    </dgm:pt>
    <dgm:pt modelId="{B4E3FD5C-D54C-4A4A-94D9-87DE21050A9C}" type="pres">
      <dgm:prSet presAssocID="{1B35B5A6-8335-4C37-AA00-B3A7D51B2E74}" presName="vertTwo" presStyleCnt="0"/>
      <dgm:spPr/>
    </dgm:pt>
    <dgm:pt modelId="{4A200C5A-13CB-4ECB-BDEE-C790CB674842}" type="pres">
      <dgm:prSet presAssocID="{1B35B5A6-8335-4C37-AA00-B3A7D51B2E74}" presName="txTwo" presStyleLbl="node2" presStyleIdx="0" presStyleCnt="1" custScaleX="100289" custLinFactNeighborX="-299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409889-AE3F-4A43-9E21-A54863710DA5}" type="pres">
      <dgm:prSet presAssocID="{1B35B5A6-8335-4C37-AA00-B3A7D51B2E74}" presName="horzTwo" presStyleCnt="0"/>
      <dgm:spPr/>
    </dgm:pt>
  </dgm:ptLst>
  <dgm:cxnLst>
    <dgm:cxn modelId="{FF5E93B4-BAB4-43E3-A94B-F75204611F7A}" type="presOf" srcId="{A7F0BC5D-A004-4D5E-A0D7-8C49BF9436A6}" destId="{15FF6BD6-4ECE-411B-A0FB-9BCCE35CADE5}" srcOrd="0" destOrd="0" presId="urn:microsoft.com/office/officeart/2005/8/layout/hierarchy4#6"/>
    <dgm:cxn modelId="{C928CAF2-F4F3-479E-A561-8E1CD219BB08}" type="presOf" srcId="{1B35B5A6-8335-4C37-AA00-B3A7D51B2E74}" destId="{4A200C5A-13CB-4ECB-BDEE-C790CB674842}" srcOrd="0" destOrd="0" presId="urn:microsoft.com/office/officeart/2005/8/layout/hierarchy4#6"/>
    <dgm:cxn modelId="{FFA787F6-9810-4F3A-975B-E90912EC8E5D}" srcId="{A7F0BC5D-A004-4D5E-A0D7-8C49BF9436A6}" destId="{1B35B5A6-8335-4C37-AA00-B3A7D51B2E74}" srcOrd="0" destOrd="0" parTransId="{DF527226-6979-4371-94C4-897205948A50}" sibTransId="{1616A3BC-7B89-42F6-BEF9-EB4C02DC84E8}"/>
    <dgm:cxn modelId="{CB37D4BB-4764-4382-8214-B0B88AA4249C}" srcId="{5E27B7D0-A346-4639-A594-0E282ED12E76}" destId="{A7F0BC5D-A004-4D5E-A0D7-8C49BF9436A6}" srcOrd="0" destOrd="0" parTransId="{507D498C-75B1-49D5-8259-150307E0267B}" sibTransId="{B953777A-84DA-4C9A-A7C7-4FD8CF73E6FC}"/>
    <dgm:cxn modelId="{597448C2-0337-4E62-8801-01C5B2AAF3E6}" type="presOf" srcId="{5E27B7D0-A346-4639-A594-0E282ED12E76}" destId="{92E8B05B-F27C-458A-8C8B-132B384343EB}" srcOrd="0" destOrd="0" presId="urn:microsoft.com/office/officeart/2005/8/layout/hierarchy4#6"/>
    <dgm:cxn modelId="{26EA0BEB-7B31-499F-8028-666E5207827C}" type="presParOf" srcId="{92E8B05B-F27C-458A-8C8B-132B384343EB}" destId="{67F84D6C-B7FC-4FE2-9481-7F0C79247876}" srcOrd="0" destOrd="0" presId="urn:microsoft.com/office/officeart/2005/8/layout/hierarchy4#6"/>
    <dgm:cxn modelId="{A17F61E0-5A02-406C-BD20-DBEE66649CD4}" type="presParOf" srcId="{67F84D6C-B7FC-4FE2-9481-7F0C79247876}" destId="{15FF6BD6-4ECE-411B-A0FB-9BCCE35CADE5}" srcOrd="0" destOrd="0" presId="urn:microsoft.com/office/officeart/2005/8/layout/hierarchy4#6"/>
    <dgm:cxn modelId="{FCE2435C-06C6-4D62-BCF3-DE3127693AD2}" type="presParOf" srcId="{67F84D6C-B7FC-4FE2-9481-7F0C79247876}" destId="{78171525-C641-4015-BC9A-B4F611060E59}" srcOrd="1" destOrd="0" presId="urn:microsoft.com/office/officeart/2005/8/layout/hierarchy4#6"/>
    <dgm:cxn modelId="{2CD9B703-CEF7-40A0-A83C-BEE7BF2E4376}" type="presParOf" srcId="{67F84D6C-B7FC-4FE2-9481-7F0C79247876}" destId="{1F2C6D11-9A2B-4C2C-91D9-5F3B7543E6D9}" srcOrd="2" destOrd="0" presId="urn:microsoft.com/office/officeart/2005/8/layout/hierarchy4#6"/>
    <dgm:cxn modelId="{D8872CC1-7875-461E-B59D-E11715770E09}" type="presParOf" srcId="{1F2C6D11-9A2B-4C2C-91D9-5F3B7543E6D9}" destId="{B4E3FD5C-D54C-4A4A-94D9-87DE21050A9C}" srcOrd="0" destOrd="0" presId="urn:microsoft.com/office/officeart/2005/8/layout/hierarchy4#6"/>
    <dgm:cxn modelId="{86E32C75-9771-4AC6-A7C8-61F4333C7638}" type="presParOf" srcId="{B4E3FD5C-D54C-4A4A-94D9-87DE21050A9C}" destId="{4A200C5A-13CB-4ECB-BDEE-C790CB674842}" srcOrd="0" destOrd="0" presId="urn:microsoft.com/office/officeart/2005/8/layout/hierarchy4#6"/>
    <dgm:cxn modelId="{00D3F0D2-4635-4F2D-8FA1-0427922D96FE}" type="presParOf" srcId="{B4E3FD5C-D54C-4A4A-94D9-87DE21050A9C}" destId="{3A409889-AE3F-4A43-9E21-A54863710DA5}" srcOrd="1" destOrd="0" presId="urn:microsoft.com/office/officeart/2005/8/layout/hierarchy4#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#2">
  <dgm:title val=""/>
  <dgm:desc val=""/>
  <dgm:catLst>
    <dgm:cat type="pyramid" pri="4000"/>
    <dgm:cat type="relationship" pri="127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#4">
  <dgm:title val=""/>
  <dgm:desc val=""/>
  <dgm:catLst>
    <dgm:cat type="hierarchy" pri="4000"/>
    <dgm:cat type="list" pri="24000"/>
    <dgm:cat type="relationship" pri="10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#5">
  <dgm:title val=""/>
  <dgm:desc val=""/>
  <dgm:catLst>
    <dgm:cat type="hierarchy" pri="4000"/>
    <dgm:cat type="list" pri="24000"/>
    <dgm:cat type="relationship" pri="10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#6">
  <dgm:title val=""/>
  <dgm:desc val=""/>
  <dgm:catLst>
    <dgm:cat type="hierarchy" pri="4000"/>
    <dgm:cat type="list" pri="24000"/>
    <dgm:cat type="relationship" pri="10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7C1508BB-214E-4F1B-B8D0-8A30C5F929A3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31259"/>
            <a:ext cx="2951217" cy="4985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89B6577-8167-4FE8-AC99-60C478C58F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21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F3A90891-C904-4156-94C6-F91561D75C06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78723"/>
            <a:ext cx="5447030" cy="3909864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31599"/>
            <a:ext cx="2950475" cy="49821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3708E3B4-A007-4A58-91E2-311CDF461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19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9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42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8E3B4-A007-4A58-91E2-311CDF4612D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80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0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3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1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8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1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6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0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0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EDAB2-1186-4F4D-8849-1DE42EACD359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C195-0275-4AA7-9E02-2E715D9A7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6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cospk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vbinfo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vbinfo.r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571968" y="5562599"/>
            <a:ext cx="2869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 августа 2023 года</a:t>
            </a:r>
          </a:p>
          <a:p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Дахина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Т.М.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974430" y="2440405"/>
            <a:ext cx="10852611" cy="176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560"/>
              </a:lnSpc>
            </a:pP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внедрении в ОО с 01.09.2023 </a:t>
            </a:r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ts val="4560"/>
              </a:lnSpc>
            </a:pP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Единой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 профессиональной ориентации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Профориентационный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минимум» </a:t>
            </a:r>
            <a:endParaRPr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2"/>
          <p:cNvSpPr/>
          <p:nvPr/>
        </p:nvSpPr>
        <p:spPr>
          <a:xfrm>
            <a:off x="342368" y="233653"/>
            <a:ext cx="3660647" cy="2206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31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48" y="1262480"/>
            <a:ext cx="11300088" cy="3460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14000"/>
              </a:lnSpc>
              <a:defRPr sz="3200" b="1">
                <a:solidFill>
                  <a:srgbClr val="003399"/>
                </a:solidFill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 err="1" smtClean="0">
                <a:latin typeface="Times New Roman" pitchFamily="18" charset="0"/>
              </a:rPr>
              <a:t>Дахина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</a:rPr>
              <a:t>атьяна Михайловна</a:t>
            </a:r>
            <a:r>
              <a:rPr lang="ru-RU" b="0" dirty="0" smtClean="0">
                <a:latin typeface="Times New Roman" pitchFamily="18" charset="0"/>
              </a:rPr>
              <a:t>,</a:t>
            </a:r>
          </a:p>
          <a:p>
            <a:pPr algn="ctr"/>
            <a:r>
              <a:rPr lang="ru-RU" b="0" dirty="0">
                <a:latin typeface="Times New Roman" pitchFamily="18" charset="0"/>
              </a:rPr>
              <a:t>м</a:t>
            </a:r>
            <a:r>
              <a:rPr lang="ru-RU" b="0" dirty="0" smtClean="0">
                <a:latin typeface="Times New Roman" pitchFamily="18" charset="0"/>
              </a:rPr>
              <a:t>етодист ГБУ ДПО «</a:t>
            </a:r>
            <a:r>
              <a:rPr lang="ru-RU" b="0" dirty="0" err="1" smtClean="0">
                <a:latin typeface="Times New Roman" pitchFamily="18" charset="0"/>
              </a:rPr>
              <a:t>Новокуйбышевский</a:t>
            </a:r>
            <a:r>
              <a:rPr lang="ru-RU" b="0" dirty="0" smtClean="0">
                <a:latin typeface="Times New Roman" pitchFamily="18" charset="0"/>
              </a:rPr>
              <a:t> ресурсный центр»</a:t>
            </a:r>
          </a:p>
          <a:p>
            <a:pPr algn="ctr"/>
            <a:r>
              <a:rPr lang="ru-RU" b="0" dirty="0" smtClean="0">
                <a:latin typeface="Times New Roman" pitchFamily="18" charset="0"/>
              </a:rPr>
              <a:t>88463557002, 88463566737</a:t>
            </a:r>
            <a:endParaRPr lang="en-US" b="0" dirty="0" smtClean="0">
              <a:latin typeface="Times New Roman" pitchFamily="18" charset="0"/>
            </a:endParaRPr>
          </a:p>
          <a:p>
            <a:pPr algn="ctr"/>
            <a:r>
              <a:rPr lang="en-US" b="0" dirty="0" smtClean="0">
                <a:latin typeface="Times New Roman" pitchFamily="18" charset="0"/>
                <a:hlinkClick r:id="rId2"/>
              </a:rPr>
              <a:t>rcospk@bk.ru</a:t>
            </a:r>
            <a:r>
              <a:rPr lang="en-US" b="0" dirty="0" smtClean="0">
                <a:latin typeface="Times New Roman" pitchFamily="18" charset="0"/>
              </a:rPr>
              <a:t> </a:t>
            </a:r>
            <a:endParaRPr lang="ru-RU" b="0" dirty="0" smtClean="0">
              <a:latin typeface="Times New Roman" pitchFamily="18" charset="0"/>
            </a:endParaRPr>
          </a:p>
          <a:p>
            <a:pPr algn="ctr"/>
            <a:endParaRPr lang="ru-RU" b="0" dirty="0" smtClean="0">
              <a:latin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3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7D58494-742A-4CD2-B6E3-62B4ED4D9372}"/>
              </a:ext>
            </a:extLst>
          </p:cNvPr>
          <p:cNvSpPr/>
          <p:nvPr/>
        </p:nvSpPr>
        <p:spPr>
          <a:xfrm>
            <a:off x="577064" y="169605"/>
            <a:ext cx="8305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ПРОФОРИЕНТАЦИОННЫЙ МИНИМУМ</a:t>
            </a:r>
            <a:endParaRPr lang="ru-RU" sz="3200" b="1" dirty="0">
              <a:solidFill>
                <a:srgbClr val="0033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AC10741-C2AF-4D16-900E-FB0A1CA6A0B2}"/>
              </a:ext>
            </a:extLst>
          </p:cNvPr>
          <p:cNvSpPr/>
          <p:nvPr/>
        </p:nvSpPr>
        <p:spPr>
          <a:xfrm>
            <a:off x="299585" y="967675"/>
            <a:ext cx="113866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1 сентября 2023 года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ЕДИНАЯ МОДЕЛЬ ПРОФОРИЕНТАЦИИ - ПРОФОРИЕНТАЦИОННЫЙ МИНИМУМ (ПРОФМИНИМУМ) внедряется во всех школах* Российской Федерации для обучающихся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6-11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классов ОО, включая обучающихся с ОВЗ и инвалидностью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9A2731B-F23B-43F6-9DDB-5C6F4577765A}"/>
              </a:ext>
            </a:extLst>
          </p:cNvPr>
          <p:cNvSpPr/>
          <p:nvPr/>
        </p:nvSpPr>
        <p:spPr>
          <a:xfrm>
            <a:off x="299585" y="2682879"/>
            <a:ext cx="109246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 Решение о реализации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профминимума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организации, осуществляющей образовательную деятельность по адаптированным основным общеобразовательным программам, принимается самой организацией по согласованию с органом исполнительной власти субъекта Российской Федерации, осуществляющим государственное управление в сфере образования.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85E3BF7-E922-4173-9E84-B7E5D0809538}"/>
              </a:ext>
            </a:extLst>
          </p:cNvPr>
          <p:cNvSpPr/>
          <p:nvPr/>
        </p:nvSpPr>
        <p:spPr>
          <a:xfrm>
            <a:off x="392158" y="3545755"/>
            <a:ext cx="64393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Профминимум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единый универсальный набор профориентационных практик и инструментов для проведения мероприятий по профессиональной ориентации обучающихся.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ECC826F-B9D0-45AD-9CD0-532ADF8CFE13}"/>
              </a:ext>
            </a:extLst>
          </p:cNvPr>
          <p:cNvSpPr/>
          <p:nvPr/>
        </p:nvSpPr>
        <p:spPr>
          <a:xfrm>
            <a:off x="7613586" y="4330585"/>
            <a:ext cx="38867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МИНПРОСВЕЩЕНИЯ РОССИИ от 17.08.2023 № ДГ-1773/05 «О направлении информации»: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реализации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профминимума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ОО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реализации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профминимума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ОО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1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ECC826F-B9D0-45AD-9CD0-532ADF8CFE13}"/>
              </a:ext>
            </a:extLst>
          </p:cNvPr>
          <p:cNvSpPr/>
          <p:nvPr/>
        </p:nvSpPr>
        <p:spPr>
          <a:xfrm>
            <a:off x="7551624" y="3464242"/>
            <a:ext cx="4010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 РОССИИ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1.06.2023 № АБ-2324/05 «О внедрении единой модели профессиональной ориентации»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ECC826F-B9D0-45AD-9CD0-532ADF8CFE13}"/>
              </a:ext>
            </a:extLst>
          </p:cNvPr>
          <p:cNvSpPr/>
          <p:nvPr/>
        </p:nvSpPr>
        <p:spPr>
          <a:xfrm>
            <a:off x="299585" y="5472810"/>
            <a:ext cx="6285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Цифровое ядро </a:t>
            </a:r>
            <a:r>
              <a:rPr lang="ru-RU" sz="1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профминимума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многофункциональная информационно-сервисная платформа «Билет в будущее»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  <a:hlinkClick r:id="rId3"/>
              </a:rPr>
              <a:t>https://bvbinfo.ru/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logo"/>
          <p:cNvSpPr>
            <a:spLocks noChangeAspect="1" noChangeArrowheads="1"/>
          </p:cNvSpPr>
          <p:nvPr/>
        </p:nvSpPr>
        <p:spPr bwMode="auto">
          <a:xfrm>
            <a:off x="155575" y="-274638"/>
            <a:ext cx="5715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: скругленные углы 180">
            <a:extLst>
              <a:ext uri="{FF2B5EF4-FFF2-40B4-BE49-F238E27FC236}">
                <a16:creationId xmlns="" xmlns:a16="http://schemas.microsoft.com/office/drawing/2014/main" id="{2E02F494-0335-42F8-A4BE-C07B2A0779CE}"/>
              </a:ext>
            </a:extLst>
          </p:cNvPr>
          <p:cNvSpPr/>
          <p:nvPr/>
        </p:nvSpPr>
        <p:spPr>
          <a:xfrm>
            <a:off x="290135" y="1028254"/>
            <a:ext cx="3721261" cy="3959973"/>
          </a:xfrm>
          <a:prstGeom prst="roundRect">
            <a:avLst>
              <a:gd name="adj" fmla="val 654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Прямоугольник: скругленные углы 179">
            <a:extLst>
              <a:ext uri="{FF2B5EF4-FFF2-40B4-BE49-F238E27FC236}">
                <a16:creationId xmlns="" xmlns:a16="http://schemas.microsoft.com/office/drawing/2014/main" id="{FD3A0619-C035-4CE1-B648-AF01F98DC299}"/>
              </a:ext>
            </a:extLst>
          </p:cNvPr>
          <p:cNvSpPr/>
          <p:nvPr/>
        </p:nvSpPr>
        <p:spPr>
          <a:xfrm>
            <a:off x="4207155" y="1028254"/>
            <a:ext cx="3756080" cy="4928303"/>
          </a:xfrm>
          <a:prstGeom prst="roundRect">
            <a:avLst>
              <a:gd name="adj" fmla="val 654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="" xmlns:a16="http://schemas.microsoft.com/office/drawing/2014/main" id="{1E7C36E8-6A6F-4BF9-A02C-59F5A4A1918B}"/>
              </a:ext>
            </a:extLst>
          </p:cNvPr>
          <p:cNvSpPr/>
          <p:nvPr/>
        </p:nvSpPr>
        <p:spPr>
          <a:xfrm>
            <a:off x="8171260" y="1038478"/>
            <a:ext cx="3756080" cy="5644659"/>
          </a:xfrm>
          <a:prstGeom prst="roundRect">
            <a:avLst>
              <a:gd name="adj" fmla="val 654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2434" y="174862"/>
            <a:ext cx="9693136" cy="65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СОДЕРЖАНИЕ ПРОФМИНИМУМА</a:t>
            </a:r>
            <a:endParaRPr lang="ru-RU" sz="2200" dirty="0">
              <a:solidFill>
                <a:prstClr val="black">
                  <a:lumMod val="50000"/>
                  <a:lumOff val="50000"/>
                </a:prstClr>
              </a:solidFill>
              <a:latin typeface="Times New Roman" pitchFamily="18" charset="0"/>
              <a:ea typeface="Roboto Medium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4227" y="2488945"/>
            <a:ext cx="3371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Внеурочная деятельность: курс занятий «Россия – мои горизонты»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Взаимодействие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Дополнительное образование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</a:rPr>
              <a:t>Профессиональное обучение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6" name="Скругленный прямоугольник 2">
            <a:extLst>
              <a:ext uri="{FF2B5EF4-FFF2-40B4-BE49-F238E27FC236}">
                <a16:creationId xmlns="" xmlns:a16="http://schemas.microsoft.com/office/drawing/2014/main" id="{609F8C9E-84DA-4BDA-99FE-1B47922A997D}"/>
              </a:ext>
            </a:extLst>
          </p:cNvPr>
          <p:cNvSpPr/>
          <p:nvPr/>
        </p:nvSpPr>
        <p:spPr>
          <a:xfrm>
            <a:off x="8873314" y="1598488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80 </a:t>
            </a:r>
            <a:r>
              <a:rPr lang="ru-RU" sz="1600" dirty="0">
                <a:solidFill>
                  <a:schemeClr val="bg1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D3C06374-EA05-4BFA-AE14-7F04E702048F}"/>
              </a:ext>
            </a:extLst>
          </p:cNvPr>
          <p:cNvSpPr/>
          <p:nvPr/>
        </p:nvSpPr>
        <p:spPr>
          <a:xfrm>
            <a:off x="8688678" y="1162963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="" xmlns:a16="http://schemas.microsoft.com/office/drawing/2014/main" id="{4C969709-D79E-41F7-81A8-134F8B71DA4E}"/>
              </a:ext>
            </a:extLst>
          </p:cNvPr>
          <p:cNvSpPr txBox="1"/>
          <p:nvPr/>
        </p:nvSpPr>
        <p:spPr>
          <a:xfrm>
            <a:off x="353665" y="2488945"/>
            <a:ext cx="3357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</p:txBody>
      </p:sp>
      <p:sp>
        <p:nvSpPr>
          <p:cNvPr id="169" name="Скругленный прямоугольник 2">
            <a:extLst>
              <a:ext uri="{FF2B5EF4-FFF2-40B4-BE49-F238E27FC236}">
                <a16:creationId xmlns="" xmlns:a16="http://schemas.microsoft.com/office/drawing/2014/main" id="{9D56BE51-ACEA-41FC-A69B-DB2F92433A46}"/>
              </a:ext>
            </a:extLst>
          </p:cNvPr>
          <p:cNvSpPr/>
          <p:nvPr/>
        </p:nvSpPr>
        <p:spPr>
          <a:xfrm>
            <a:off x="811598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40</a:t>
            </a:r>
            <a:r>
              <a:rPr lang="ru-RU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4" name="Прямоугольник 173">
            <a:extLst>
              <a:ext uri="{FF2B5EF4-FFF2-40B4-BE49-F238E27FC236}">
                <a16:creationId xmlns="" xmlns:a16="http://schemas.microsoft.com/office/drawing/2014/main" id="{5133DEC0-B087-4E0F-A121-AEED1F3AB948}"/>
              </a:ext>
            </a:extLst>
          </p:cNvPr>
          <p:cNvSpPr/>
          <p:nvPr/>
        </p:nvSpPr>
        <p:spPr>
          <a:xfrm>
            <a:off x="877862" y="1126287"/>
            <a:ext cx="237456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БАЗОВЫЙ УРОВЕНЬ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="" xmlns:a16="http://schemas.microsoft.com/office/drawing/2014/main" id="{3297D80D-0900-47AF-9D81-0AFC8EF27A92}"/>
              </a:ext>
            </a:extLst>
          </p:cNvPr>
          <p:cNvSpPr txBox="1"/>
          <p:nvPr/>
        </p:nvSpPr>
        <p:spPr>
          <a:xfrm>
            <a:off x="4362423" y="2488945"/>
            <a:ext cx="34455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Урочная деятельность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Внеурочная деятельность: курс занятий «Россия – мои горизонты»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Взаимодействие </a:t>
            </a:r>
            <a:br>
              <a:rPr lang="ru-RU" dirty="0">
                <a:solidFill>
                  <a:srgbClr val="4472C4">
                    <a:lumMod val="50000"/>
                  </a:srgbClr>
                </a:solidFill>
              </a:rPr>
            </a:b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с родителями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Практико-ориентированный модуль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solidFill>
                  <a:srgbClr val="4472C4">
                    <a:lumMod val="50000"/>
                  </a:srgbClr>
                </a:solidFill>
              </a:rPr>
              <a:t>Дополнительное образование</a:t>
            </a:r>
          </a:p>
        </p:txBody>
      </p:sp>
      <p:sp>
        <p:nvSpPr>
          <p:cNvPr id="176" name="Скругленный прямоугольник 2">
            <a:extLst>
              <a:ext uri="{FF2B5EF4-FFF2-40B4-BE49-F238E27FC236}">
                <a16:creationId xmlns="" xmlns:a16="http://schemas.microsoft.com/office/drawing/2014/main" id="{B74DFFB3-A674-4A80-9446-18DF825E7879}"/>
              </a:ext>
            </a:extLst>
          </p:cNvPr>
          <p:cNvSpPr/>
          <p:nvPr/>
        </p:nvSpPr>
        <p:spPr>
          <a:xfrm>
            <a:off x="4695789" y="1584069"/>
            <a:ext cx="2507088" cy="78319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3399"/>
                </a:solidFill>
                <a:cs typeface="Times New Roman" panose="02020603050405020304" pitchFamily="18" charset="0"/>
              </a:rPr>
              <a:t>60 </a:t>
            </a:r>
            <a:r>
              <a:rPr lang="ru-RU" sz="1600" dirty="0">
                <a:solidFill>
                  <a:srgbClr val="003399"/>
                </a:solidFill>
                <a:cs typeface="Times New Roman" panose="02020603050405020304" pitchFamily="18" charset="0"/>
              </a:rPr>
              <a:t>академических часов на класс в учебный год</a:t>
            </a:r>
            <a:endParaRPr lang="ru-RU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77" name="Прямоугольник 176">
            <a:extLst>
              <a:ext uri="{FF2B5EF4-FFF2-40B4-BE49-F238E27FC236}">
                <a16:creationId xmlns="" xmlns:a16="http://schemas.microsoft.com/office/drawing/2014/main" id="{73FBC5DD-016B-4184-9C4D-FA65AFC65EDE}"/>
              </a:ext>
            </a:extLst>
          </p:cNvPr>
          <p:cNvSpPr/>
          <p:nvPr/>
        </p:nvSpPr>
        <p:spPr>
          <a:xfrm>
            <a:off x="4817445" y="1111108"/>
            <a:ext cx="2557110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cs typeface="Times New Roman" panose="02020603050405020304" pitchFamily="18" charset="0"/>
              </a:rPr>
              <a:t>ОСНОВНОЙ УРОВЕНЬ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B81EAB1E-F291-4DCB-887F-69E910AC4FB5}"/>
              </a:ext>
            </a:extLst>
          </p:cNvPr>
          <p:cNvGrpSpPr/>
          <p:nvPr/>
        </p:nvGrpSpPr>
        <p:grpSpPr>
          <a:xfrm>
            <a:off x="3193480" y="2470933"/>
            <a:ext cx="517801" cy="441919"/>
            <a:chOff x="569853" y="5524901"/>
            <a:chExt cx="517801" cy="441919"/>
          </a:xfrm>
        </p:grpSpPr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7244D10E-642E-4AFB-879A-B7DCDE9C5888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8904B551-23D2-43E2-9786-74CFD683F61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182" name="Группа 181">
            <a:extLst>
              <a:ext uri="{FF2B5EF4-FFF2-40B4-BE49-F238E27FC236}">
                <a16:creationId xmlns="" xmlns:a16="http://schemas.microsoft.com/office/drawing/2014/main" id="{36C11EF3-70E0-4B41-8DD9-64836CF99D40}"/>
              </a:ext>
            </a:extLst>
          </p:cNvPr>
          <p:cNvGrpSpPr/>
          <p:nvPr/>
        </p:nvGrpSpPr>
        <p:grpSpPr>
          <a:xfrm>
            <a:off x="3190505" y="3429000"/>
            <a:ext cx="581332" cy="441919"/>
            <a:chOff x="566879" y="5524901"/>
            <a:chExt cx="581332" cy="441919"/>
          </a:xfrm>
        </p:grpSpPr>
        <p:sp>
          <p:nvSpPr>
            <p:cNvPr id="183" name="Овал 182">
              <a:extLst>
                <a:ext uri="{FF2B5EF4-FFF2-40B4-BE49-F238E27FC236}">
                  <a16:creationId xmlns="" xmlns:a16="http://schemas.microsoft.com/office/drawing/2014/main" id="{449E06D8-285F-4D7A-90F6-84F0EF58419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="" xmlns:a16="http://schemas.microsoft.com/office/drawing/2014/main" id="{843CD3EA-7D43-4F4C-8A68-967348ADEDD3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85" name="Группа 184">
            <a:extLst>
              <a:ext uri="{FF2B5EF4-FFF2-40B4-BE49-F238E27FC236}">
                <a16:creationId xmlns="" xmlns:a16="http://schemas.microsoft.com/office/drawing/2014/main" id="{FA68B061-D19A-4221-9A04-B75CEEF5BFC1}"/>
              </a:ext>
            </a:extLst>
          </p:cNvPr>
          <p:cNvGrpSpPr/>
          <p:nvPr/>
        </p:nvGrpSpPr>
        <p:grpSpPr>
          <a:xfrm>
            <a:off x="3192122" y="4032744"/>
            <a:ext cx="517801" cy="441919"/>
            <a:chOff x="569853" y="5524901"/>
            <a:chExt cx="517801" cy="441919"/>
          </a:xfrm>
        </p:grpSpPr>
        <p:sp>
          <p:nvSpPr>
            <p:cNvPr id="186" name="Овал 185">
              <a:extLst>
                <a:ext uri="{FF2B5EF4-FFF2-40B4-BE49-F238E27FC236}">
                  <a16:creationId xmlns="" xmlns:a16="http://schemas.microsoft.com/office/drawing/2014/main" id="{23A02073-F3B9-48EE-BCE6-C2D6BF580CED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TextBox 186">
              <a:extLst>
                <a:ext uri="{FF2B5EF4-FFF2-40B4-BE49-F238E27FC236}">
                  <a16:creationId xmlns="" xmlns:a16="http://schemas.microsoft.com/office/drawing/2014/main" id="{43F20E9A-35CE-44DD-811F-79E7C4DCF5B2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88" name="Группа 187">
            <a:extLst>
              <a:ext uri="{FF2B5EF4-FFF2-40B4-BE49-F238E27FC236}">
                <a16:creationId xmlns="" xmlns:a16="http://schemas.microsoft.com/office/drawing/2014/main" id="{6A787A7B-855E-4AFA-B27C-9DBB6F1481C4}"/>
              </a:ext>
            </a:extLst>
          </p:cNvPr>
          <p:cNvGrpSpPr/>
          <p:nvPr/>
        </p:nvGrpSpPr>
        <p:grpSpPr>
          <a:xfrm>
            <a:off x="7276343" y="2494045"/>
            <a:ext cx="517801" cy="441919"/>
            <a:chOff x="569853" y="5524901"/>
            <a:chExt cx="517801" cy="441919"/>
          </a:xfrm>
        </p:grpSpPr>
        <p:sp>
          <p:nvSpPr>
            <p:cNvPr id="189" name="Овал 188">
              <a:extLst>
                <a:ext uri="{FF2B5EF4-FFF2-40B4-BE49-F238E27FC236}">
                  <a16:creationId xmlns="" xmlns:a16="http://schemas.microsoft.com/office/drawing/2014/main" id="{39409B5A-924B-4A2F-94EB-D74459C30B41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="" xmlns:a16="http://schemas.microsoft.com/office/drawing/2014/main" id="{BF00FC1A-D9D4-4264-AF4B-AF8BD3A75CE1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9 ч.</a:t>
              </a:r>
            </a:p>
          </p:txBody>
        </p:sp>
      </p:grpSp>
      <p:grpSp>
        <p:nvGrpSpPr>
          <p:cNvPr id="191" name="Группа 190">
            <a:extLst>
              <a:ext uri="{FF2B5EF4-FFF2-40B4-BE49-F238E27FC236}">
                <a16:creationId xmlns="" xmlns:a16="http://schemas.microsoft.com/office/drawing/2014/main" id="{CF1D49EE-1CBC-4FC3-BEFA-A6E09DD85F36}"/>
              </a:ext>
            </a:extLst>
          </p:cNvPr>
          <p:cNvGrpSpPr/>
          <p:nvPr/>
        </p:nvGrpSpPr>
        <p:grpSpPr>
          <a:xfrm>
            <a:off x="7273368" y="3452112"/>
            <a:ext cx="581332" cy="441919"/>
            <a:chOff x="566879" y="5524901"/>
            <a:chExt cx="581332" cy="441919"/>
          </a:xfrm>
        </p:grpSpPr>
        <p:sp>
          <p:nvSpPr>
            <p:cNvPr id="192" name="Овал 191">
              <a:extLst>
                <a:ext uri="{FF2B5EF4-FFF2-40B4-BE49-F238E27FC236}">
                  <a16:creationId xmlns="" xmlns:a16="http://schemas.microsoft.com/office/drawing/2014/main" id="{C90A3741-0856-426F-9E36-ED325E7EABE7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="" xmlns:a16="http://schemas.microsoft.com/office/drawing/2014/main" id="{FC3F0C82-54D3-4326-B180-A48A77CAFF6F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194" name="Группа 193">
            <a:extLst>
              <a:ext uri="{FF2B5EF4-FFF2-40B4-BE49-F238E27FC236}">
                <a16:creationId xmlns="" xmlns:a16="http://schemas.microsoft.com/office/drawing/2014/main" id="{5FB557B6-D33F-4235-B14F-E865BF802917}"/>
              </a:ext>
            </a:extLst>
          </p:cNvPr>
          <p:cNvGrpSpPr/>
          <p:nvPr/>
        </p:nvGrpSpPr>
        <p:grpSpPr>
          <a:xfrm>
            <a:off x="7274985" y="4055856"/>
            <a:ext cx="517801" cy="441919"/>
            <a:chOff x="569853" y="5524901"/>
            <a:chExt cx="517801" cy="441919"/>
          </a:xfrm>
        </p:grpSpPr>
        <p:sp>
          <p:nvSpPr>
            <p:cNvPr id="195" name="Овал 194">
              <a:extLst>
                <a:ext uri="{FF2B5EF4-FFF2-40B4-BE49-F238E27FC236}">
                  <a16:creationId xmlns="" xmlns:a16="http://schemas.microsoft.com/office/drawing/2014/main" id="{4B82A626-80B9-4F82-87EF-71A8739C104B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TextBox 195">
              <a:extLst>
                <a:ext uri="{FF2B5EF4-FFF2-40B4-BE49-F238E27FC236}">
                  <a16:creationId xmlns="" xmlns:a16="http://schemas.microsoft.com/office/drawing/2014/main" id="{46C4E7A9-2D5D-4D9F-AA02-5BD28D8C8384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2 ч.</a:t>
              </a:r>
            </a:p>
          </p:txBody>
        </p:sp>
      </p:grpSp>
      <p:grpSp>
        <p:nvGrpSpPr>
          <p:cNvPr id="197" name="Группа 196">
            <a:extLst>
              <a:ext uri="{FF2B5EF4-FFF2-40B4-BE49-F238E27FC236}">
                <a16:creationId xmlns="" xmlns:a16="http://schemas.microsoft.com/office/drawing/2014/main" id="{A06A0B08-FA17-485A-85FC-95AD6725CC3F}"/>
              </a:ext>
            </a:extLst>
          </p:cNvPr>
          <p:cNvGrpSpPr/>
          <p:nvPr/>
        </p:nvGrpSpPr>
        <p:grpSpPr>
          <a:xfrm>
            <a:off x="7285949" y="4910894"/>
            <a:ext cx="581332" cy="441919"/>
            <a:chOff x="566879" y="5524901"/>
            <a:chExt cx="581332" cy="441919"/>
          </a:xfrm>
        </p:grpSpPr>
        <p:sp>
          <p:nvSpPr>
            <p:cNvPr id="198" name="Овал 197">
              <a:extLst>
                <a:ext uri="{FF2B5EF4-FFF2-40B4-BE49-F238E27FC236}">
                  <a16:creationId xmlns="" xmlns:a16="http://schemas.microsoft.com/office/drawing/2014/main" id="{50D25801-57A5-46AE-AF14-AC237618FC0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TextBox 198">
              <a:extLst>
                <a:ext uri="{FF2B5EF4-FFF2-40B4-BE49-F238E27FC236}">
                  <a16:creationId xmlns="" xmlns:a16="http://schemas.microsoft.com/office/drawing/2014/main" id="{98B89D1D-EC63-4F3A-BC33-0D15A2C3A88C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12 ч.</a:t>
              </a:r>
            </a:p>
          </p:txBody>
        </p:sp>
      </p:grpSp>
      <p:grpSp>
        <p:nvGrpSpPr>
          <p:cNvPr id="200" name="Группа 199">
            <a:extLst>
              <a:ext uri="{FF2B5EF4-FFF2-40B4-BE49-F238E27FC236}">
                <a16:creationId xmlns="" xmlns:a16="http://schemas.microsoft.com/office/drawing/2014/main" id="{03D4E220-FF2B-4448-A54E-3CFBB8133A64}"/>
              </a:ext>
            </a:extLst>
          </p:cNvPr>
          <p:cNvGrpSpPr/>
          <p:nvPr/>
        </p:nvGrpSpPr>
        <p:grpSpPr>
          <a:xfrm>
            <a:off x="7287566" y="5514638"/>
            <a:ext cx="517801" cy="441919"/>
            <a:chOff x="569853" y="5524901"/>
            <a:chExt cx="517801" cy="441919"/>
          </a:xfrm>
        </p:grpSpPr>
        <p:sp>
          <p:nvSpPr>
            <p:cNvPr id="201" name="Овал 200">
              <a:extLst>
                <a:ext uri="{FF2B5EF4-FFF2-40B4-BE49-F238E27FC236}">
                  <a16:creationId xmlns="" xmlns:a16="http://schemas.microsoft.com/office/drawing/2014/main" id="{45634137-7042-4915-8772-5AAAEB73C433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TextBox 201">
              <a:extLst>
                <a:ext uri="{FF2B5EF4-FFF2-40B4-BE49-F238E27FC236}">
                  <a16:creationId xmlns="" xmlns:a16="http://schemas.microsoft.com/office/drawing/2014/main" id="{1A8F1F4F-F090-4D0C-813C-CBFDABBB2685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03" name="Группа 202">
            <a:extLst>
              <a:ext uri="{FF2B5EF4-FFF2-40B4-BE49-F238E27FC236}">
                <a16:creationId xmlns="" xmlns:a16="http://schemas.microsoft.com/office/drawing/2014/main" id="{BC24519F-7630-42A9-A172-E5D29DF2CC18}"/>
              </a:ext>
            </a:extLst>
          </p:cNvPr>
          <p:cNvGrpSpPr/>
          <p:nvPr/>
        </p:nvGrpSpPr>
        <p:grpSpPr>
          <a:xfrm>
            <a:off x="11334370" y="2504308"/>
            <a:ext cx="742320" cy="441919"/>
            <a:chOff x="557598" y="5524901"/>
            <a:chExt cx="742320" cy="441919"/>
          </a:xfrm>
        </p:grpSpPr>
        <p:sp>
          <p:nvSpPr>
            <p:cNvPr id="204" name="Овал 203">
              <a:extLst>
                <a:ext uri="{FF2B5EF4-FFF2-40B4-BE49-F238E27FC236}">
                  <a16:creationId xmlns="" xmlns:a16="http://schemas.microsoft.com/office/drawing/2014/main" id="{CCFD02E6-AB4A-4D29-9C0F-82E58B037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="" xmlns:a16="http://schemas.microsoft.com/office/drawing/2014/main" id="{EDF756D4-C097-4CC5-90C0-B49275B0BB5E}"/>
                </a:ext>
              </a:extLst>
            </p:cNvPr>
            <p:cNvSpPr txBox="1"/>
            <p:nvPr/>
          </p:nvSpPr>
          <p:spPr>
            <a:xfrm flipH="1">
              <a:off x="557598" y="5574686"/>
              <a:ext cx="742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11 ч.</a:t>
              </a:r>
            </a:p>
          </p:txBody>
        </p:sp>
      </p:grpSp>
      <p:grpSp>
        <p:nvGrpSpPr>
          <p:cNvPr id="206" name="Группа 205">
            <a:extLst>
              <a:ext uri="{FF2B5EF4-FFF2-40B4-BE49-F238E27FC236}">
                <a16:creationId xmlns="" xmlns:a16="http://schemas.microsoft.com/office/drawing/2014/main" id="{57F9146C-DC65-41E5-96B4-4EF7072815A4}"/>
              </a:ext>
            </a:extLst>
          </p:cNvPr>
          <p:cNvGrpSpPr/>
          <p:nvPr/>
        </p:nvGrpSpPr>
        <p:grpSpPr>
          <a:xfrm>
            <a:off x="11343650" y="3462375"/>
            <a:ext cx="581332" cy="441919"/>
            <a:chOff x="566879" y="5524901"/>
            <a:chExt cx="581332" cy="441919"/>
          </a:xfrm>
        </p:grpSpPr>
        <p:sp>
          <p:nvSpPr>
            <p:cNvPr id="207" name="Овал 206">
              <a:extLst>
                <a:ext uri="{FF2B5EF4-FFF2-40B4-BE49-F238E27FC236}">
                  <a16:creationId xmlns="" xmlns:a16="http://schemas.microsoft.com/office/drawing/2014/main" id="{ACA8888C-8E13-4150-8776-B2ED64E7119E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TextBox 207">
              <a:extLst>
                <a:ext uri="{FF2B5EF4-FFF2-40B4-BE49-F238E27FC236}">
                  <a16:creationId xmlns="" xmlns:a16="http://schemas.microsoft.com/office/drawing/2014/main" id="{5613BE2D-711B-4FDD-BE9F-503A73ACCA9A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34 ч.</a:t>
              </a:r>
            </a:p>
          </p:txBody>
        </p:sp>
      </p:grpSp>
      <p:grpSp>
        <p:nvGrpSpPr>
          <p:cNvPr id="209" name="Группа 208">
            <a:extLst>
              <a:ext uri="{FF2B5EF4-FFF2-40B4-BE49-F238E27FC236}">
                <a16:creationId xmlns="" xmlns:a16="http://schemas.microsoft.com/office/drawing/2014/main" id="{A74EA594-A2C1-4D29-98B2-79834E895124}"/>
              </a:ext>
            </a:extLst>
          </p:cNvPr>
          <p:cNvGrpSpPr/>
          <p:nvPr/>
        </p:nvGrpSpPr>
        <p:grpSpPr>
          <a:xfrm>
            <a:off x="11345267" y="4066119"/>
            <a:ext cx="517801" cy="441919"/>
            <a:chOff x="569853" y="5524901"/>
            <a:chExt cx="517801" cy="441919"/>
          </a:xfrm>
        </p:grpSpPr>
        <p:sp>
          <p:nvSpPr>
            <p:cNvPr id="210" name="Овал 209">
              <a:extLst>
                <a:ext uri="{FF2B5EF4-FFF2-40B4-BE49-F238E27FC236}">
                  <a16:creationId xmlns="" xmlns:a16="http://schemas.microsoft.com/office/drawing/2014/main" id="{BC9CAA35-2CD9-4F62-B24F-8B0BB4CC019F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="" xmlns:a16="http://schemas.microsoft.com/office/drawing/2014/main" id="{0012654A-C98B-4929-A028-BB3A30494763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4 ч.</a:t>
              </a:r>
            </a:p>
          </p:txBody>
        </p:sp>
      </p:grpSp>
      <p:grpSp>
        <p:nvGrpSpPr>
          <p:cNvPr id="212" name="Группа 211">
            <a:extLst>
              <a:ext uri="{FF2B5EF4-FFF2-40B4-BE49-F238E27FC236}">
                <a16:creationId xmlns="" xmlns:a16="http://schemas.microsoft.com/office/drawing/2014/main" id="{0BD23CB6-EB93-4D06-AD4A-8F69391E34EA}"/>
              </a:ext>
            </a:extLst>
          </p:cNvPr>
          <p:cNvGrpSpPr/>
          <p:nvPr/>
        </p:nvGrpSpPr>
        <p:grpSpPr>
          <a:xfrm>
            <a:off x="11356231" y="4921157"/>
            <a:ext cx="581332" cy="441919"/>
            <a:chOff x="566879" y="5524901"/>
            <a:chExt cx="581332" cy="441919"/>
          </a:xfrm>
        </p:grpSpPr>
        <p:sp>
          <p:nvSpPr>
            <p:cNvPr id="213" name="Овал 212">
              <a:extLst>
                <a:ext uri="{FF2B5EF4-FFF2-40B4-BE49-F238E27FC236}">
                  <a16:creationId xmlns="" xmlns:a16="http://schemas.microsoft.com/office/drawing/2014/main" id="{25275B5C-DDA8-4F98-9856-935770C39132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TextBox 213">
              <a:extLst>
                <a:ext uri="{FF2B5EF4-FFF2-40B4-BE49-F238E27FC236}">
                  <a16:creationId xmlns="" xmlns:a16="http://schemas.microsoft.com/office/drawing/2014/main" id="{F7D80DD6-FACD-4B1C-9AD5-26D272FB8D97}"/>
                </a:ext>
              </a:extLst>
            </p:cNvPr>
            <p:cNvSpPr txBox="1"/>
            <p:nvPr/>
          </p:nvSpPr>
          <p:spPr>
            <a:xfrm flipH="1">
              <a:off x="566879" y="5591971"/>
              <a:ext cx="5813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18 ч.</a:t>
              </a:r>
            </a:p>
          </p:txBody>
        </p:sp>
      </p:grpSp>
      <p:grpSp>
        <p:nvGrpSpPr>
          <p:cNvPr id="215" name="Группа 214">
            <a:extLst>
              <a:ext uri="{FF2B5EF4-FFF2-40B4-BE49-F238E27FC236}">
                <a16:creationId xmlns="" xmlns:a16="http://schemas.microsoft.com/office/drawing/2014/main" id="{BDE57C95-709F-4A69-8F77-94E02F72AE30}"/>
              </a:ext>
            </a:extLst>
          </p:cNvPr>
          <p:cNvGrpSpPr/>
          <p:nvPr/>
        </p:nvGrpSpPr>
        <p:grpSpPr>
          <a:xfrm>
            <a:off x="11357848" y="5524901"/>
            <a:ext cx="517801" cy="441919"/>
            <a:chOff x="569853" y="5524901"/>
            <a:chExt cx="517801" cy="441919"/>
          </a:xfrm>
        </p:grpSpPr>
        <p:sp>
          <p:nvSpPr>
            <p:cNvPr id="216" name="Овал 215">
              <a:extLst>
                <a:ext uri="{FF2B5EF4-FFF2-40B4-BE49-F238E27FC236}">
                  <a16:creationId xmlns="" xmlns:a16="http://schemas.microsoft.com/office/drawing/2014/main" id="{164971FF-1EFA-4FCE-B6B4-5A355055EE19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="" xmlns:a16="http://schemas.microsoft.com/office/drawing/2014/main" id="{164F4FC7-D166-4C8A-916A-CAB93224167C}"/>
                </a:ext>
              </a:extLst>
            </p:cNvPr>
            <p:cNvSpPr txBox="1"/>
            <p:nvPr/>
          </p:nvSpPr>
          <p:spPr>
            <a:xfrm flipH="1">
              <a:off x="569853" y="5576583"/>
              <a:ext cx="517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3 ч.</a:t>
              </a:r>
            </a:p>
          </p:txBody>
        </p:sp>
      </p:grpSp>
      <p:grpSp>
        <p:nvGrpSpPr>
          <p:cNvPr id="218" name="Группа 217">
            <a:extLst>
              <a:ext uri="{FF2B5EF4-FFF2-40B4-BE49-F238E27FC236}">
                <a16:creationId xmlns="" xmlns:a16="http://schemas.microsoft.com/office/drawing/2014/main" id="{F6D2BD45-C95A-43D2-840F-37657DA6337A}"/>
              </a:ext>
            </a:extLst>
          </p:cNvPr>
          <p:cNvGrpSpPr/>
          <p:nvPr/>
        </p:nvGrpSpPr>
        <p:grpSpPr>
          <a:xfrm>
            <a:off x="11326890" y="6097867"/>
            <a:ext cx="579715" cy="441919"/>
            <a:chOff x="538895" y="5524901"/>
            <a:chExt cx="579715" cy="441919"/>
          </a:xfrm>
        </p:grpSpPr>
        <p:sp>
          <p:nvSpPr>
            <p:cNvPr id="219" name="Овал 218">
              <a:extLst>
                <a:ext uri="{FF2B5EF4-FFF2-40B4-BE49-F238E27FC236}">
                  <a16:creationId xmlns="" xmlns:a16="http://schemas.microsoft.com/office/drawing/2014/main" id="{2540CEF8-1C31-41D2-8E39-99F346F9BDA4}"/>
                </a:ext>
              </a:extLst>
            </p:cNvPr>
            <p:cNvSpPr/>
            <p:nvPr/>
          </p:nvSpPr>
          <p:spPr>
            <a:xfrm>
              <a:off x="582434" y="5524901"/>
              <a:ext cx="428219" cy="4419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TextBox 219">
              <a:extLst>
                <a:ext uri="{FF2B5EF4-FFF2-40B4-BE49-F238E27FC236}">
                  <a16:creationId xmlns="" xmlns:a16="http://schemas.microsoft.com/office/drawing/2014/main" id="{35307C90-9878-4C31-9963-7A3200B99AAA}"/>
                </a:ext>
              </a:extLst>
            </p:cNvPr>
            <p:cNvSpPr txBox="1"/>
            <p:nvPr/>
          </p:nvSpPr>
          <p:spPr>
            <a:xfrm flipH="1">
              <a:off x="538895" y="5607361"/>
              <a:ext cx="5797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rgbClr val="003399"/>
                  </a:solidFill>
                </a:rPr>
                <a:t>10 ч.</a:t>
              </a:r>
            </a:p>
          </p:txBody>
        </p:sp>
      </p:grp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8D5F2BAD-2886-43CF-94F5-4C8E3D157587}"/>
              </a:ext>
            </a:extLst>
          </p:cNvPr>
          <p:cNvCxnSpPr/>
          <p:nvPr/>
        </p:nvCxnSpPr>
        <p:spPr>
          <a:xfrm>
            <a:off x="182880" y="1617155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="" xmlns:a16="http://schemas.microsoft.com/office/drawing/2014/main" id="{E792B70D-78AF-4761-8149-A2740A12DB61}"/>
              </a:ext>
            </a:extLst>
          </p:cNvPr>
          <p:cNvCxnSpPr/>
          <p:nvPr/>
        </p:nvCxnSpPr>
        <p:spPr>
          <a:xfrm>
            <a:off x="91440" y="2337351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D448410-0020-40F5-8778-78E53B061281}"/>
              </a:ext>
            </a:extLst>
          </p:cNvPr>
          <p:cNvSpPr/>
          <p:nvPr/>
        </p:nvSpPr>
        <p:spPr>
          <a:xfrm>
            <a:off x="353665" y="61183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реализации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продвинутого уровня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рекомендуется использовать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формат предпрофессиональных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9376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A9B1C87-8CDB-4482-BAD1-5EE0869F499B}"/>
              </a:ext>
            </a:extLst>
          </p:cNvPr>
          <p:cNvSpPr/>
          <p:nvPr/>
        </p:nvSpPr>
        <p:spPr>
          <a:xfrm>
            <a:off x="436863" y="320075"/>
            <a:ext cx="3704732" cy="41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УРОЧНАЯ ДЕЯТЕЛЬНОСТЬ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1FF97FF-01A9-4D94-94FE-D90517AF084A}"/>
              </a:ext>
            </a:extLst>
          </p:cNvPr>
          <p:cNvSpPr/>
          <p:nvPr/>
        </p:nvSpPr>
        <p:spPr>
          <a:xfrm>
            <a:off x="264694" y="922160"/>
            <a:ext cx="5799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Уроки общеобразовательного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цикла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технология, физика, химия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включающие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элемент значимости учебного предмета для профессиональной деятельности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атериалы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к учебным предметам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разработаны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размещены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портале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  <a:hlinkClick r:id="rId2"/>
              </a:rPr>
              <a:t>://bvbinfo.ru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15EA222-F92C-4316-9D95-B86C73142C8F}"/>
              </a:ext>
            </a:extLst>
          </p:cNvPr>
          <p:cNvSpPr/>
          <p:nvPr/>
        </p:nvSpPr>
        <p:spPr>
          <a:xfrm>
            <a:off x="436863" y="3120348"/>
            <a:ext cx="11424492" cy="44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ВНЕУРОЧНАЯ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ДЕЯТЕЛЬНОСТЬ: КУРС </a:t>
            </a: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ЗАНЯТИЙ «РОССИЯ – МОИ ГОРИЗОНТЫ»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CC2E7A9-D292-4766-837B-A1B2F5805BC4}"/>
              </a:ext>
            </a:extLst>
          </p:cNvPr>
          <p:cNvSpPr/>
          <p:nvPr/>
        </p:nvSpPr>
        <p:spPr>
          <a:xfrm>
            <a:off x="348917" y="3563546"/>
            <a:ext cx="11189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еженедельно (четверг)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примерной рабочей программе,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34 часа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Включается в расписание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Рекомендуются 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проведению классными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Примерная рабочая программа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 занятиями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размещены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портале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  <a:hlinkClick r:id="rId2"/>
              </a:rPr>
              <a:t>https://bvbinfo.ru/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учебных занятий будут содержать вариативные модули;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занятий будут проходить профориентационные уроки, диагностики, моделирующие профессиональные пробы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сентября 2023 года – первое занятие курса!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599E8387-0490-45F2-A9B4-14480C76438D}"/>
              </a:ext>
            </a:extLst>
          </p:cNvPr>
          <p:cNvSpPr/>
          <p:nvPr/>
        </p:nvSpPr>
        <p:spPr>
          <a:xfrm>
            <a:off x="6365670" y="331530"/>
            <a:ext cx="4937634" cy="41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558EFFC-32E5-489D-9475-ED57E1838C93}"/>
              </a:ext>
            </a:extLst>
          </p:cNvPr>
          <p:cNvSpPr/>
          <p:nvPr/>
        </p:nvSpPr>
        <p:spPr>
          <a:xfrm>
            <a:off x="6201666" y="935134"/>
            <a:ext cx="580745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двух Всероссийских родительских собраний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профориентации в 2023/2024 уч. году.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Первое собрание запланировано на сентябрь 2023 г., второе собрание — на февраль 2024 г.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Рекомендована регулярная работа с родителями, а также привлечение их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профориентационным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мероприятиям (организация и участие)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6286343-9C42-4E98-969D-D6AC68E8446E}"/>
              </a:ext>
            </a:extLst>
          </p:cNvPr>
          <p:cNvSpPr/>
          <p:nvPr/>
        </p:nvSpPr>
        <p:spPr>
          <a:xfrm>
            <a:off x="436863" y="527175"/>
            <a:ext cx="57381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 МОДУЛЬ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FF64D366-6CA8-4263-8E5A-6F8DA15C2607}"/>
              </a:ext>
            </a:extLst>
          </p:cNvPr>
          <p:cNvSpPr/>
          <p:nvPr/>
        </p:nvSpPr>
        <p:spPr>
          <a:xfrm>
            <a:off x="603341" y="1150023"/>
            <a:ext cx="5595487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рофессиональные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пробы (онлайн и очно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роектная деятельность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кскурсии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мастер-классы в организациях ВО и СПО,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предприятиях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Выставка «Лаборатория будущего»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онкурсы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направленности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Ярмарка профессий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другие профориентационные мероприятия.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98817FE-118F-467B-AA32-92B4CEA7581C}"/>
              </a:ext>
            </a:extLst>
          </p:cNvPr>
          <p:cNvSpPr/>
          <p:nvPr/>
        </p:nvSpPr>
        <p:spPr>
          <a:xfrm>
            <a:off x="7016314" y="527175"/>
            <a:ext cx="4782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567AEE6-7563-409C-9183-00925B0BFA6B}"/>
              </a:ext>
            </a:extLst>
          </p:cNvPr>
          <p:cNvSpPr/>
          <p:nvPr/>
        </p:nvSpPr>
        <p:spPr>
          <a:xfrm>
            <a:off x="6862656" y="1150023"/>
            <a:ext cx="517854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Посещение кружков и секций дополнительного образования.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направления включает в себя выбор и посещение ознакомительных занятий в рамках ДО с учетом склонностей и образовательных потребностей.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«Навигатор дополнительного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(информация о программах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1527E17-7F4E-476E-A2ED-A411B038A274}"/>
              </a:ext>
            </a:extLst>
          </p:cNvPr>
          <p:cNvSpPr/>
          <p:nvPr/>
        </p:nvSpPr>
        <p:spPr>
          <a:xfrm>
            <a:off x="3362255" y="4574744"/>
            <a:ext cx="47554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ПРОФЕССИОНАЛЬНОЕ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7A37758-8511-43FA-8C3D-EC128AE290F4}"/>
              </a:ext>
            </a:extLst>
          </p:cNvPr>
          <p:cNvSpPr/>
          <p:nvPr/>
        </p:nvSpPr>
        <p:spPr>
          <a:xfrm>
            <a:off x="2580535" y="5081753"/>
            <a:ext cx="67958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и обучение по программам профессионального обучения школьников на базе СПО.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1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6070187" y="5964989"/>
            <a:ext cx="1404000" cy="792000"/>
          </a:xfrm>
          <a:prstGeom prst="round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372022" y="603416"/>
          <a:ext cx="8392886" cy="2215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utoShape 5" descr="https://svgsilh.com/svg/1318353-ff5722.sv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5" name="AutoShape 7" descr="https://svgsilh.com/svg/1318353-ff5722.svg"/>
          <p:cNvSpPr>
            <a:spLocks noChangeAspect="1" noChangeArrowheads="1"/>
          </p:cNvSpPr>
          <p:nvPr/>
        </p:nvSpPr>
        <p:spPr bwMode="auto">
          <a:xfrm>
            <a:off x="1831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6775" y="2074565"/>
            <a:ext cx="299523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Жизнь, достоинство, 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крепкая семья, созидательный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труд, коллективизм, взаимопомощь и взаимоуважение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842" y="1913121"/>
            <a:ext cx="250371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Высокие </a:t>
            </a:r>
          </a:p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нравственные идеалы, </a:t>
            </a:r>
            <a:br>
              <a:rPr lang="ru-RU" sz="1200" b="1" dirty="0">
                <a:solidFill>
                  <a:srgbClr val="F8D2FA"/>
                </a:solidFill>
              </a:rPr>
            </a:br>
            <a:r>
              <a:rPr lang="ru-RU" sz="1200" b="1" dirty="0">
                <a:solidFill>
                  <a:srgbClr val="F8D2FA"/>
                </a:solidFill>
              </a:rPr>
              <a:t>приоритет духовного над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7651" y="2842263"/>
            <a:ext cx="8540500" cy="4148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prstClr val="black"/>
                </a:solidFill>
                <a:latin typeface="Arial Black" panose="020B0A04020102020204" pitchFamily="34" charset="0"/>
              </a:rPr>
              <a:t>МОДУЛИ ПРОГРАММЫ ВОСПИТАНИЯ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34355" y="3283474"/>
          <a:ext cx="2808000" cy="1793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072805" y="3293000"/>
          <a:ext cx="2808000" cy="178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5939081" y="3293000"/>
          <a:ext cx="2867026" cy="1784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35018" y="5970715"/>
            <a:ext cx="1404000" cy="79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19523" y="5966801"/>
            <a:ext cx="1404000" cy="792000"/>
          </a:xfrm>
          <a:prstGeom prst="roundRect">
            <a:avLst/>
          </a:prstGeom>
          <a:solidFill>
            <a:srgbClr val="5FEDC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68859" y="5975478"/>
            <a:ext cx="1404000" cy="792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02783" y="5980240"/>
            <a:ext cx="1404000" cy="792000"/>
          </a:xfrm>
          <a:prstGeom prst="roundRect">
            <a:avLst/>
          </a:prstGeom>
          <a:solidFill>
            <a:srgbClr val="EBF58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3262" y="5710744"/>
            <a:ext cx="6615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ДОПОЛНИТЕЛЬНЫЕ МОДУЛИ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47870" y="2434690"/>
            <a:ext cx="3259199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dirty="0">
                <a:solidFill>
                  <a:srgbClr val="F8D2FA"/>
                </a:solidFill>
              </a:rPr>
              <a:t>материальным, гуманизм, милосердие, справедливость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5046" y="1604787"/>
            <a:ext cx="3085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</a:rPr>
              <a:t>Патриотизм, гражданственность, служение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7469" y="1760941"/>
            <a:ext cx="3057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</a:rPr>
              <a:t>Отечеству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и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ответственность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за его судьбу, 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64600" y="1939921"/>
            <a:ext cx="258641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200" b="1" dirty="0">
                <a:solidFill>
                  <a:prstClr val="white"/>
                </a:solidFill>
              </a:rPr>
              <a:t>историческая память и преемствен-</a:t>
            </a:r>
            <a:br>
              <a:rPr lang="ru-RU" sz="1200" b="1" dirty="0">
                <a:solidFill>
                  <a:prstClr val="white"/>
                </a:solidFill>
              </a:rPr>
            </a:br>
            <a:r>
              <a:rPr lang="ru-RU" sz="1200" b="1" dirty="0">
                <a:solidFill>
                  <a:prstClr val="white"/>
                </a:solidFill>
              </a:rPr>
              <a:t>         </a:t>
            </a:r>
            <a:r>
              <a:rPr lang="ru-RU" sz="1200" b="1" dirty="0" err="1">
                <a:solidFill>
                  <a:prstClr val="white"/>
                </a:solidFill>
              </a:rPr>
              <a:t>ность</a:t>
            </a:r>
            <a:r>
              <a:rPr lang="ru-RU" sz="1200" b="1" dirty="0">
                <a:solidFill>
                  <a:prstClr val="white"/>
                </a:solidFill>
              </a:rPr>
              <a:t> поколений, единство</a:t>
            </a:r>
            <a:br>
              <a:rPr lang="ru-RU" sz="1200" b="1" dirty="0">
                <a:solidFill>
                  <a:prstClr val="white"/>
                </a:solidFill>
              </a:rPr>
            </a:br>
            <a:r>
              <a:rPr lang="ru-RU" sz="1200" b="1" dirty="0">
                <a:solidFill>
                  <a:prstClr val="white"/>
                </a:solidFill>
              </a:rPr>
              <a:t>                        народов</a:t>
            </a:r>
            <a:endParaRPr lang="ru-RU" sz="1200" dirty="0">
              <a:solidFill>
                <a:prstClr val="white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7173184" y="5108160"/>
            <a:ext cx="1620000" cy="731812"/>
            <a:chOff x="1095213" y="1536658"/>
            <a:chExt cx="1703468" cy="73181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095213" y="1536658"/>
              <a:ext cx="1703468" cy="731812"/>
            </a:xfrm>
            <a:prstGeom prst="roundRect">
              <a:avLst>
                <a:gd name="adj" fmla="val 10000"/>
              </a:avLst>
            </a:prstGeom>
            <a:solidFill>
              <a:srgbClr val="00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116647" y="1558092"/>
              <a:ext cx="1660600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Социальное партнерство</a:t>
              </a: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731234" y="5116491"/>
            <a:ext cx="1620000" cy="731812"/>
            <a:chOff x="28570" y="1555789"/>
            <a:chExt cx="1373835" cy="731812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28570" y="1555789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FFA6E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50004" y="1577223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Внешкольные мероприятия</a:t>
              </a:r>
              <a:endParaRPr lang="ru-RU" sz="31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442684" y="5127210"/>
            <a:ext cx="1620000" cy="731812"/>
            <a:chOff x="1434164" y="1555716"/>
            <a:chExt cx="1373835" cy="731812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1434164" y="1555716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Скругленный прямоугольник 6"/>
            <p:cNvSpPr/>
            <p:nvPr/>
          </p:nvSpPr>
          <p:spPr>
            <a:xfrm>
              <a:off x="1455598" y="1577150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white"/>
                  </a:solidFill>
                </a:rPr>
                <a:t>Профилактика и безопасность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70234" y="5099826"/>
            <a:ext cx="1620000" cy="731812"/>
            <a:chOff x="1313" y="1565317"/>
            <a:chExt cx="1373835" cy="731812"/>
          </a:xfrm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1313" y="1565317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34C8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Скругленный прямоугольник 4"/>
            <p:cNvSpPr/>
            <p:nvPr/>
          </p:nvSpPr>
          <p:spPr>
            <a:xfrm>
              <a:off x="22747" y="1586751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3340" rIns="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/>
                  </a:solidFill>
                </a:rPr>
                <a:t>Основные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dirty="0">
                  <a:solidFill>
                    <a:prstClr val="black"/>
                  </a:solidFill>
                </a:rPr>
                <a:t>школьные дела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987908" y="5114086"/>
            <a:ext cx="1651877" cy="731812"/>
            <a:chOff x="1425708" y="1566887"/>
            <a:chExt cx="1400869" cy="731812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1452742" y="1566887"/>
              <a:ext cx="1373835" cy="731812"/>
            </a:xfrm>
            <a:prstGeom prst="roundRect">
              <a:avLst>
                <a:gd name="adj" fmla="val 10000"/>
              </a:avLst>
            </a:prstGeom>
            <a:solidFill>
              <a:srgbClr val="00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Скругленный прямоугольник 6"/>
            <p:cNvSpPr/>
            <p:nvPr/>
          </p:nvSpPr>
          <p:spPr>
            <a:xfrm>
              <a:off x="1425708" y="1588321"/>
              <a:ext cx="1330967" cy="688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prstClr val="black"/>
                  </a:solidFill>
                </a:rPr>
                <a:t>Предметно-пространственная среда</a:t>
              </a: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520851" y="5956428"/>
            <a:ext cx="1404000" cy="792000"/>
            <a:chOff x="28570" y="1555789"/>
            <a:chExt cx="1373835" cy="731812"/>
          </a:xfrm>
          <a:solidFill>
            <a:srgbClr val="9999FF"/>
          </a:solidFill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28570" y="1555789"/>
              <a:ext cx="1373835" cy="73181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Скругленный прямоугольник 4"/>
            <p:cNvSpPr/>
            <p:nvPr/>
          </p:nvSpPr>
          <p:spPr>
            <a:xfrm>
              <a:off x="50004" y="1577223"/>
              <a:ext cx="1330967" cy="6889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62" name="Скругленный прямоугольник 4"/>
          <p:cNvSpPr/>
          <p:nvPr/>
        </p:nvSpPr>
        <p:spPr>
          <a:xfrm>
            <a:off x="6004433" y="6114705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Школьные 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медиа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3" name="Скругленный прямоугольник 4"/>
          <p:cNvSpPr/>
          <p:nvPr/>
        </p:nvSpPr>
        <p:spPr>
          <a:xfrm>
            <a:off x="1620057" y="6110153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 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музей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4" name="Скругленный прямоугольник 4"/>
          <p:cNvSpPr/>
          <p:nvPr/>
        </p:nvSpPr>
        <p:spPr>
          <a:xfrm>
            <a:off x="3153198" y="6122961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</a:t>
            </a:r>
            <a:br>
              <a:rPr lang="ru-RU" sz="1400" b="1" dirty="0">
                <a:solidFill>
                  <a:prstClr val="black"/>
                </a:solidFill>
              </a:rPr>
            </a:br>
            <a:r>
              <a:rPr lang="ru-RU" sz="1400" b="1" dirty="0">
                <a:solidFill>
                  <a:prstClr val="black"/>
                </a:solidFill>
              </a:rPr>
              <a:t>театр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5" name="Скругленный прямоугольник 4"/>
          <p:cNvSpPr/>
          <p:nvPr/>
        </p:nvSpPr>
        <p:spPr>
          <a:xfrm>
            <a:off x="173791" y="6011343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Детские общественные объединения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6" name="Скругленный прямоугольник 4"/>
          <p:cNvSpPr/>
          <p:nvPr/>
        </p:nvSpPr>
        <p:spPr>
          <a:xfrm>
            <a:off x="4538798" y="6114750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Школьный спортивный клуб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67" name="Скругленный прямоугольник 4"/>
          <p:cNvSpPr/>
          <p:nvPr/>
        </p:nvSpPr>
        <p:spPr>
          <a:xfrm>
            <a:off x="7464642" y="6084354"/>
            <a:ext cx="1569451" cy="6889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prstClr val="black"/>
                </a:solidFill>
              </a:rPr>
              <a:t>Добровольческая деятельность</a:t>
            </a:r>
            <a:endParaRPr lang="ru-RU" sz="3100" b="1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1363" y="89800"/>
            <a:ext cx="11759362" cy="51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Реализация практико-ориентированного модуля через программу воспитания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47B36C25-F4F7-4CEF-BC6E-A4512969D82F}"/>
              </a:ext>
            </a:extLst>
          </p:cNvPr>
          <p:cNvSpPr/>
          <p:nvPr/>
        </p:nvSpPr>
        <p:spPr>
          <a:xfrm>
            <a:off x="9387330" y="3278659"/>
            <a:ext cx="2658126" cy="646986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Профориентационные каникулярные смены и пр.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6A311588-26BB-43A6-BBE3-D75A611D09DB}"/>
              </a:ext>
            </a:extLst>
          </p:cNvPr>
          <p:cNvSpPr/>
          <p:nvPr/>
        </p:nvSpPr>
        <p:spPr>
          <a:xfrm>
            <a:off x="8328837" y="740778"/>
            <a:ext cx="3758096" cy="1634490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 lIns="0" rIns="0">
            <a:spAutoFit/>
          </a:bodyPr>
          <a:lstStyle/>
          <a:p>
            <a:pPr algn="ctr"/>
            <a:r>
              <a:rPr lang="ru-RU" sz="1500" dirty="0"/>
              <a:t>Профессиональные пробы, в том числе в рамках проекта «Билет в будущее», в том числе виртуальные пробы и/или виртуальная выставка «Лаборатория будущего» на платформе проекта «Билет в будущее»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31CE2215-8B24-46D0-BC0C-308E4A615CB9}"/>
              </a:ext>
            </a:extLst>
          </p:cNvPr>
          <p:cNvSpPr/>
          <p:nvPr/>
        </p:nvSpPr>
        <p:spPr>
          <a:xfrm>
            <a:off x="8865567" y="2492978"/>
            <a:ext cx="3165158" cy="646986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Конкурсы профориентационной направленности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="" xmlns:a16="http://schemas.microsoft.com/office/drawing/2014/main" id="{79E3AA25-3791-47E9-876C-B0A0268E0A13}"/>
              </a:ext>
            </a:extLst>
          </p:cNvPr>
          <p:cNvSpPr/>
          <p:nvPr/>
        </p:nvSpPr>
        <p:spPr>
          <a:xfrm>
            <a:off x="9159910" y="4086102"/>
            <a:ext cx="2915078" cy="2179320"/>
          </a:xfrm>
          <a:prstGeom prst="roundRect">
            <a:avLst/>
          </a:prstGeom>
          <a:ln w="19050">
            <a:solidFill>
              <a:srgbClr val="003399"/>
            </a:solidFill>
            <a:prstDash val="sysDash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600" dirty="0"/>
              <a:t>Экскурсии в образовательные организации высшего образования и </a:t>
            </a:r>
            <a:r>
              <a:rPr lang="ru-RU" sz="1600" dirty="0" err="1"/>
              <a:t>профессио-нальные</a:t>
            </a:r>
            <a:r>
              <a:rPr lang="ru-RU" sz="1600" dirty="0"/>
              <a:t> образовательные организации, на производство (в т.ч. в рамках РДДМ,  </a:t>
            </a:r>
            <a:r>
              <a:rPr lang="ru-RU" sz="1600" dirty="0" err="1"/>
              <a:t>Юнармии</a:t>
            </a:r>
            <a:r>
              <a:rPr lang="ru-RU" sz="1600" dirty="0"/>
              <a:t>, проекта «Россия - страна возможностей» и др.)</a:t>
            </a:r>
          </a:p>
        </p:txBody>
      </p:sp>
      <p:cxnSp>
        <p:nvCxnSpPr>
          <p:cNvPr id="68" name="Соединительная линия уступом 82">
            <a:extLst>
              <a:ext uri="{FF2B5EF4-FFF2-40B4-BE49-F238E27FC236}">
                <a16:creationId xmlns="" xmlns:a16="http://schemas.microsoft.com/office/drawing/2014/main" id="{4D21D8E1-0ECA-4993-8821-C9546064FA22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43551" y="2380017"/>
            <a:ext cx="3863494" cy="1603919"/>
          </a:xfrm>
          <a:prstGeom prst="bentConnector3">
            <a:avLst>
              <a:gd name="adj1" fmla="val 8395"/>
            </a:avLst>
          </a:prstGeom>
          <a:ln w="19050">
            <a:solidFill>
              <a:srgbClr val="FF85FF"/>
            </a:solidFill>
            <a:prstDash val="sysDash"/>
          </a:ln>
        </p:spPr>
      </p:cxnSp>
      <p:cxnSp>
        <p:nvCxnSpPr>
          <p:cNvPr id="76" name="Прямая со стрелкой 75">
            <a:extLst>
              <a:ext uri="{FF2B5EF4-FFF2-40B4-BE49-F238E27FC236}">
                <a16:creationId xmlns="" xmlns:a16="http://schemas.microsoft.com/office/drawing/2014/main" id="{CDD0250D-C626-4171-BB52-CAECA73C2E4B}"/>
              </a:ext>
            </a:extLst>
          </p:cNvPr>
          <p:cNvCxnSpPr>
            <a:cxnSpLocks/>
          </p:cNvCxnSpPr>
          <p:nvPr/>
        </p:nvCxnSpPr>
        <p:spPr>
          <a:xfrm flipH="1">
            <a:off x="4783228" y="5717308"/>
            <a:ext cx="4392000" cy="0"/>
          </a:xfrm>
          <a:prstGeom prst="straightConnector1">
            <a:avLst/>
          </a:prstGeom>
          <a:ln w="19050">
            <a:solidFill>
              <a:srgbClr val="0432FF"/>
            </a:solidFill>
            <a:prstDash val="sysDash"/>
          </a:ln>
        </p:spPr>
      </p:cxnSp>
      <p:cxnSp>
        <p:nvCxnSpPr>
          <p:cNvPr id="84" name="Соединительная линия уступом 82">
            <a:extLst>
              <a:ext uri="{FF2B5EF4-FFF2-40B4-BE49-F238E27FC236}">
                <a16:creationId xmlns="" xmlns:a16="http://schemas.microsoft.com/office/drawing/2014/main" id="{F912C720-15F3-44F7-80C2-7E5D62BAAAFE}"/>
              </a:ext>
            </a:extLst>
          </p:cNvPr>
          <p:cNvCxnSpPr>
            <a:cxnSpLocks/>
          </p:cNvCxnSpPr>
          <p:nvPr/>
        </p:nvCxnSpPr>
        <p:spPr>
          <a:xfrm rot="10800000" flipV="1">
            <a:off x="8646688" y="3504584"/>
            <a:ext cx="720000" cy="1296000"/>
          </a:xfrm>
          <a:prstGeom prst="bentConnector3">
            <a:avLst>
              <a:gd name="adj1" fmla="val 50000"/>
            </a:avLst>
          </a:prstGeom>
          <a:ln w="19050">
            <a:solidFill>
              <a:srgbClr val="003399"/>
            </a:solidFill>
            <a:prstDash val="sysDash"/>
          </a:ln>
        </p:spPr>
      </p:cxnSp>
      <p:cxnSp>
        <p:nvCxnSpPr>
          <p:cNvPr id="98" name="Соединительная линия уступом 82">
            <a:extLst>
              <a:ext uri="{FF2B5EF4-FFF2-40B4-BE49-F238E27FC236}">
                <a16:creationId xmlns="" xmlns:a16="http://schemas.microsoft.com/office/drawing/2014/main" id="{9AC0484C-EA9F-4BD5-9558-1F499E5675E8}"/>
              </a:ext>
            </a:extLst>
          </p:cNvPr>
          <p:cNvCxnSpPr>
            <a:cxnSpLocks/>
          </p:cNvCxnSpPr>
          <p:nvPr/>
        </p:nvCxnSpPr>
        <p:spPr>
          <a:xfrm rot="5400000">
            <a:off x="7815010" y="3621254"/>
            <a:ext cx="1565860" cy="581741"/>
          </a:xfrm>
          <a:prstGeom prst="bentConnector3">
            <a:avLst>
              <a:gd name="adj1" fmla="val 101020"/>
            </a:avLst>
          </a:prstGeom>
          <a:ln w="19050">
            <a:solidFill>
              <a:srgbClr val="003399"/>
            </a:solidFill>
            <a:prstDash val="sysDash"/>
          </a:ln>
        </p:spPr>
      </p:cxnSp>
    </p:spTree>
    <p:extLst>
      <p:ext uri="{BB962C8B-B14F-4D97-AF65-F5344CB8AC3E}">
        <p14:creationId xmlns:p14="http://schemas.microsoft.com/office/powerpoint/2010/main" val="41920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D3C06374-EA05-4BFA-AE14-7F04E702048F}"/>
              </a:ext>
            </a:extLst>
          </p:cNvPr>
          <p:cNvSpPr/>
          <p:nvPr/>
        </p:nvSpPr>
        <p:spPr>
          <a:xfrm>
            <a:off x="8450134" y="1726807"/>
            <a:ext cx="3016852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ПРОДВИНУТЫЙ УРОВЕНЬ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8D5F2BAD-2886-43CF-94F5-4C8E3D157587}"/>
              </a:ext>
            </a:extLst>
          </p:cNvPr>
          <p:cNvCxnSpPr/>
          <p:nvPr/>
        </p:nvCxnSpPr>
        <p:spPr>
          <a:xfrm>
            <a:off x="209157" y="2433230"/>
            <a:ext cx="12009120" cy="3716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3545BB-0B5D-40B9-AE86-EC49F76E9122}"/>
              </a:ext>
            </a:extLst>
          </p:cNvPr>
          <p:cNvSpPr txBox="1"/>
          <p:nvPr/>
        </p:nvSpPr>
        <p:spPr>
          <a:xfrm>
            <a:off x="3221560" y="1671475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2C21B7E3-3CC0-49C6-8CF5-A56A39FED264}"/>
              </a:ext>
            </a:extLst>
          </p:cNvPr>
          <p:cNvSpPr txBox="1"/>
          <p:nvPr/>
        </p:nvSpPr>
        <p:spPr>
          <a:xfrm>
            <a:off x="11321035" y="1638539"/>
            <a:ext cx="885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5080" y="168275"/>
            <a:ext cx="10397720" cy="1074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14000"/>
              </a:lnSpc>
              <a:defRPr sz="3200" b="1">
                <a:solidFill>
                  <a:srgbClr val="003399"/>
                </a:solidFill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>
                <a:latin typeface="Times New Roman" pitchFamily="18" charset="0"/>
              </a:rPr>
              <a:t>РЕАЛИЗАЦИЯ ПРОФМИНИМУМА:</a:t>
            </a:r>
            <a:br>
              <a:rPr lang="ru-RU" dirty="0">
                <a:latin typeface="Times New Roman" pitchFamily="18" charset="0"/>
              </a:rPr>
            </a:br>
            <a:r>
              <a:rPr lang="ru-RU" sz="2400" b="0" dirty="0">
                <a:latin typeface="Times New Roman" pitchFamily="18" charset="0"/>
              </a:rPr>
              <a:t>ПРИМЕРНЫЙ ПЛАН (КОЛИЧЕСТВО ЧАСОВ </a:t>
            </a:r>
            <a:r>
              <a:rPr lang="ru-RU" sz="2400" b="0" u="sng" dirty="0">
                <a:latin typeface="Times New Roman" pitchFamily="18" charset="0"/>
              </a:rPr>
              <a:t>В ГОД / на КЛАСС</a:t>
            </a:r>
            <a:r>
              <a:rPr lang="ru-RU" sz="2400" b="0" dirty="0">
                <a:latin typeface="Times New Roman" pitchFamily="18" charset="0"/>
              </a:rPr>
              <a:t>)*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387599" y="1489087"/>
            <a:ext cx="11376025" cy="43007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89331" y="6267450"/>
            <a:ext cx="2514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*для 2023/2024 уч. года</a:t>
            </a:r>
          </a:p>
        </p:txBody>
      </p:sp>
    </p:spTree>
    <p:extLst>
      <p:ext uri="{BB962C8B-B14F-4D97-AF65-F5344CB8AC3E}">
        <p14:creationId xmlns:p14="http://schemas.microsoft.com/office/powerpoint/2010/main" val="428374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5080" y="168275"/>
            <a:ext cx="11300088" cy="934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14000"/>
              </a:lnSpc>
              <a:defRPr sz="3200" b="1">
                <a:solidFill>
                  <a:srgbClr val="003399"/>
                </a:solidFill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2400" dirty="0" smtClean="0">
                <a:latin typeface="Times New Roman" pitchFamily="18" charset="0"/>
              </a:rPr>
              <a:t>МОНИТОРИНГ ГОТОВНОСТИ ОО ПОВОЛЖСКОГО УПРАВЛЕНИЯ  </a:t>
            </a:r>
          </a:p>
          <a:p>
            <a:pPr algn="ctr"/>
            <a:r>
              <a:rPr lang="ru-RU" sz="2400" dirty="0" smtClean="0">
                <a:latin typeface="Times New Roman" pitchFamily="18" charset="0"/>
              </a:rPr>
              <a:t>К РЕАЛИЗАЦИИ ПРОФМИНИМУМА</a:t>
            </a:r>
            <a:endParaRPr lang="ru-RU" sz="2400" b="0" dirty="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7945" y="1291537"/>
            <a:ext cx="4443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Уровни </a:t>
            </a:r>
            <a:r>
              <a:rPr lang="ru-RU" sz="20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рофминимума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в ОО округа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8" y="2064081"/>
            <a:ext cx="5073432" cy="3046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14510" y="5792959"/>
            <a:ext cx="2656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Данные на 23.08.2023</a:t>
            </a:r>
            <a:endParaRPr lang="ru-RU" sz="20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958" y="2081475"/>
            <a:ext cx="4842727" cy="305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93086" y="5241757"/>
            <a:ext cx="39601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Продвинутый уровень:</a:t>
            </a:r>
          </a:p>
          <a:p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ГБОУ Гимназия №1</a:t>
            </a:r>
          </a:p>
          <a:p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ГБОУ СОШ №3, 5, 7, 8</a:t>
            </a:r>
          </a:p>
          <a:p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ГБОУ СОШ «ОЦ «Южный город»</a:t>
            </a:r>
            <a:endParaRPr lang="ru-RU" sz="2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8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248" y="432301"/>
            <a:ext cx="11300088" cy="609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14000"/>
              </a:lnSpc>
              <a:defRPr sz="3200" b="1">
                <a:solidFill>
                  <a:srgbClr val="003399"/>
                </a:solidFill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 smtClean="0">
                <a:latin typeface="Times New Roman" pitchFamily="18" charset="0"/>
              </a:rPr>
              <a:t>БЛИЖАЙШИЕ ЗАДАЧИ ОО</a:t>
            </a:r>
            <a:endParaRPr lang="ru-RU" b="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248" y="1475707"/>
            <a:ext cx="11300088" cy="356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14000"/>
              </a:lnSpc>
              <a:defRPr sz="3200" b="1">
                <a:solidFill>
                  <a:srgbClr val="003399"/>
                </a:solidFill>
                <a:ea typeface="+mj-ea"/>
                <a:cs typeface="Times New Roman" panose="02020603050405020304" pitchFamily="18" charset="0"/>
              </a:defRPr>
            </a:lvl1pPr>
          </a:lstStyle>
          <a:p>
            <a:pPr marL="342900" indent="-342900"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</a:rPr>
              <a:t>Разработать план </a:t>
            </a:r>
            <a:r>
              <a:rPr lang="ru-RU" sz="1800" dirty="0" err="1" smtClean="0">
                <a:latin typeface="Times New Roman" pitchFamily="18" charset="0"/>
              </a:rPr>
              <a:t>профориентационной</a:t>
            </a:r>
            <a:r>
              <a:rPr lang="ru-RU" sz="1800" dirty="0" smtClean="0">
                <a:latin typeface="Times New Roman" pitchFamily="18" charset="0"/>
              </a:rPr>
              <a:t> работы на 2023-2024 учебный год в соответствии с установленным уровнем реализации </a:t>
            </a:r>
            <a:r>
              <a:rPr lang="ru-RU" sz="1800" dirty="0" err="1" smtClean="0">
                <a:latin typeface="Times New Roman" pitchFamily="18" charset="0"/>
              </a:rPr>
              <a:t>профминимума</a:t>
            </a:r>
            <a:r>
              <a:rPr lang="ru-RU" sz="1800" dirty="0" smtClean="0">
                <a:latin typeface="Times New Roman" pitchFamily="18" charset="0"/>
              </a:rPr>
              <a:t> и региональным планом мероприятий </a:t>
            </a:r>
            <a:r>
              <a:rPr lang="ru-RU" sz="1800" dirty="0" err="1" smtClean="0">
                <a:latin typeface="Times New Roman" pitchFamily="18" charset="0"/>
              </a:rPr>
              <a:t>профориентационной</a:t>
            </a:r>
            <a:r>
              <a:rPr lang="ru-RU" sz="1800" dirty="0" smtClean="0">
                <a:latin typeface="Times New Roman" pitchFamily="18" charset="0"/>
              </a:rPr>
              <a:t> направленности. Срок до 30.08.2023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</a:rPr>
              <a:t>Провести разъяснительную работу с педагогическими работниками по реализации </a:t>
            </a:r>
            <a:r>
              <a:rPr lang="ru-RU" sz="1800" dirty="0" err="1" smtClean="0">
                <a:latin typeface="Times New Roman" pitchFamily="18" charset="0"/>
              </a:rPr>
              <a:t>профминимума</a:t>
            </a:r>
            <a:r>
              <a:rPr lang="ru-RU" sz="1800" dirty="0" smtClean="0">
                <a:latin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</a:rPr>
              <a:t>Срок до 30.08.2023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</a:rPr>
              <a:t>Разместить на сайте ОО предпрофессиональные программы элективных курсов, курсов внеурочной деятельности, </a:t>
            </a:r>
            <a:r>
              <a:rPr lang="ru-RU" sz="1800" dirty="0" smtClean="0">
                <a:latin typeface="Times New Roman" pitchFamily="18" charset="0"/>
              </a:rPr>
              <a:t>дополнительные общеобразовательные  </a:t>
            </a:r>
            <a:r>
              <a:rPr lang="ru-RU" sz="1800" dirty="0">
                <a:latin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</a:rPr>
              <a:t>развивающие) программы. </a:t>
            </a:r>
            <a:r>
              <a:rPr lang="ru-RU" sz="1800" dirty="0">
                <a:latin typeface="Times New Roman" pitchFamily="18" charset="0"/>
              </a:rPr>
              <a:t>Срок – 01.09.2023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dirty="0" smtClean="0">
                <a:latin typeface="Times New Roman" pitchFamily="18" charset="0"/>
              </a:rPr>
              <a:t>Обеспечить прохождение КПК педагогов, осуществляющих </a:t>
            </a:r>
            <a:r>
              <a:rPr lang="ru-RU" sz="1800" dirty="0" err="1" smtClean="0">
                <a:latin typeface="Times New Roman" pitchFamily="18" charset="0"/>
              </a:rPr>
              <a:t>профориентационную</a:t>
            </a:r>
            <a:r>
              <a:rPr lang="ru-RU" sz="1800" dirty="0" smtClean="0">
                <a:latin typeface="Times New Roman" pitchFamily="18" charset="0"/>
              </a:rPr>
              <a:t> деятельность. Срок </a:t>
            </a:r>
            <a:r>
              <a:rPr lang="ru-RU" sz="1800" dirty="0">
                <a:latin typeface="Times New Roman" pitchFamily="18" charset="0"/>
              </a:rPr>
              <a:t>– по графику</a:t>
            </a:r>
            <a:r>
              <a:rPr lang="ru-RU" sz="1800" dirty="0" smtClean="0">
                <a:latin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800" dirty="0">
                <a:latin typeface="Times New Roman" pitchFamily="18" charset="0"/>
              </a:rPr>
              <a:t>Обеспечить освещение мероприятий по реализации </a:t>
            </a:r>
            <a:r>
              <a:rPr lang="ru-RU" sz="1800" dirty="0" err="1">
                <a:latin typeface="Times New Roman" pitchFamily="18" charset="0"/>
              </a:rPr>
              <a:t>Профминимума</a:t>
            </a:r>
            <a:r>
              <a:rPr lang="ru-RU" sz="1800" dirty="0">
                <a:latin typeface="Times New Roman" pitchFamily="18" charset="0"/>
              </a:rPr>
              <a:t> на сайтах ОО и в социальных сетях. Срок – ежемесячно</a:t>
            </a:r>
            <a:r>
              <a:rPr lang="ru-RU" sz="18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39755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11580</TotalTime>
  <Words>892</Words>
  <Application>Microsoft Office PowerPoint</Application>
  <PresentationFormat>Произвольный</PresentationFormat>
  <Paragraphs>143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User-090</dc:creator>
  <cp:lastModifiedBy>Дахина Т.М.</cp:lastModifiedBy>
  <cp:revision>1140</cp:revision>
  <cp:lastPrinted>2023-07-11T05:27:07Z</cp:lastPrinted>
  <dcterms:created xsi:type="dcterms:W3CDTF">2022-06-14T13:38:37Z</dcterms:created>
  <dcterms:modified xsi:type="dcterms:W3CDTF">2023-08-28T04:08:43Z</dcterms:modified>
</cp:coreProperties>
</file>