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7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63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EBBF8-52B7-48EC-B0F4-46998976D65F}" type="datetimeFigureOut">
              <a:rPr lang="ru-RU" smtClean="0"/>
              <a:t>02.09.2026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7DAC5-BB81-468E-ADA6-FC6400B61A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34493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EBBF8-52B7-48EC-B0F4-46998976D65F}" type="datetimeFigureOut">
              <a:rPr lang="ru-RU" smtClean="0"/>
              <a:t>02.09.2026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7DAC5-BB81-468E-ADA6-FC6400B61A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80540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EBBF8-52B7-48EC-B0F4-46998976D65F}" type="datetimeFigureOut">
              <a:rPr lang="ru-RU" smtClean="0"/>
              <a:t>02.09.2026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7DAC5-BB81-468E-ADA6-FC6400B61A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36573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userDrawn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150705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EBBF8-52B7-48EC-B0F4-46998976D65F}" type="datetimeFigureOut">
              <a:rPr lang="ru-RU" smtClean="0"/>
              <a:t>02.09.2026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7DAC5-BB81-468E-ADA6-FC6400B61A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72742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EBBF8-52B7-48EC-B0F4-46998976D65F}" type="datetimeFigureOut">
              <a:rPr lang="ru-RU" smtClean="0"/>
              <a:t>02.09.2026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7DAC5-BB81-468E-ADA6-FC6400B61A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2801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EBBF8-52B7-48EC-B0F4-46998976D65F}" type="datetimeFigureOut">
              <a:rPr lang="ru-RU" smtClean="0"/>
              <a:t>02.09.2026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7DAC5-BB81-468E-ADA6-FC6400B61A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57463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EBBF8-52B7-48EC-B0F4-46998976D65F}" type="datetimeFigureOut">
              <a:rPr lang="ru-RU" smtClean="0"/>
              <a:t>02.09.2026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7DAC5-BB81-468E-ADA6-FC6400B61A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63333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EBBF8-52B7-48EC-B0F4-46998976D65F}" type="datetimeFigureOut">
              <a:rPr lang="ru-RU" smtClean="0"/>
              <a:t>02.09.2026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7DAC5-BB81-468E-ADA6-FC6400B61A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26717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EBBF8-52B7-48EC-B0F4-46998976D65F}" type="datetimeFigureOut">
              <a:rPr lang="ru-RU" smtClean="0"/>
              <a:t>02.09.2026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7DAC5-BB81-468E-ADA6-FC6400B61A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72203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EBBF8-52B7-48EC-B0F4-46998976D65F}" type="datetimeFigureOut">
              <a:rPr lang="ru-RU" smtClean="0"/>
              <a:t>02.09.2026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7DAC5-BB81-468E-ADA6-FC6400B61A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08366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EBBF8-52B7-48EC-B0F4-46998976D65F}" type="datetimeFigureOut">
              <a:rPr lang="ru-RU" smtClean="0"/>
              <a:t>02.09.2026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7DAC5-BB81-468E-ADA6-FC6400B61A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82541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CEBBF8-52B7-48EC-B0F4-46998976D65F}" type="datetimeFigureOut">
              <a:rPr lang="ru-RU" smtClean="0"/>
              <a:t>02.09.2026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37DAC5-BB81-468E-ADA6-FC6400B61A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04801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8F6D2FCE-774A-46DF-96E0-5774B54FE045}"/>
              </a:ext>
            </a:extLst>
          </p:cNvPr>
          <p:cNvSpPr/>
          <p:nvPr/>
        </p:nvSpPr>
        <p:spPr bwMode="auto">
          <a:xfrm>
            <a:off x="2159766" y="103941"/>
            <a:ext cx="7555758" cy="44633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84807"/>
              </a:buClr>
              <a:buSzPts val="1400"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Calibri" panose="020F0502020204030204"/>
                <a:ea typeface="Calibri"/>
                <a:cs typeface="Arial"/>
              </a:rPr>
              <a:t>Календарь на 2026/2027 учебный год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2DED4AD-9090-4415-9BAD-472A17D913CC}"/>
              </a:ext>
            </a:extLst>
          </p:cNvPr>
          <p:cNvSpPr txBox="1"/>
          <p:nvPr/>
        </p:nvSpPr>
        <p:spPr>
          <a:xfrm>
            <a:off x="8116665" y="1281124"/>
            <a:ext cx="256506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Начало учебного года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 сентября 2026 года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A68F157-B83D-40F0-AA20-909551E5B074}"/>
              </a:ext>
            </a:extLst>
          </p:cNvPr>
          <p:cNvSpPr txBox="1"/>
          <p:nvPr/>
        </p:nvSpPr>
        <p:spPr>
          <a:xfrm>
            <a:off x="9048846" y="1989010"/>
            <a:ext cx="297658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Окончание учебного года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26 мая 2027 года</a:t>
            </a: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/>
        </p:nvGraphicFramePr>
        <p:xfrm>
          <a:off x="7925594" y="2872246"/>
          <a:ext cx="4128363" cy="346398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6039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679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solidFill>
                            <a:srgbClr val="003399"/>
                          </a:solidFill>
                          <a:effectLst/>
                        </a:rPr>
                        <a:t>Период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solidFill>
                          <a:srgbClr val="003399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solidFill>
                            <a:srgbClr val="003399"/>
                          </a:solidFill>
                          <a:effectLst/>
                        </a:rPr>
                        <a:t>Сроки</a:t>
                      </a:r>
                      <a:endParaRPr lang="ru-RU" sz="1100" dirty="0">
                        <a:solidFill>
                          <a:srgbClr val="003399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300" dirty="0">
                          <a:solidFill>
                            <a:srgbClr val="003399"/>
                          </a:solidFill>
                          <a:effectLst/>
                        </a:rPr>
                        <a:t>Осенние каникулы </a:t>
                      </a:r>
                      <a:endParaRPr lang="ru-RU" sz="1100" dirty="0">
                        <a:solidFill>
                          <a:srgbClr val="003399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300" dirty="0">
                          <a:solidFill>
                            <a:srgbClr val="003399"/>
                          </a:solidFill>
                          <a:effectLst/>
                        </a:rPr>
                        <a:t>26.10.2026 - 03.11.2026</a:t>
                      </a:r>
                      <a:endParaRPr lang="ru-RU" sz="1100" dirty="0">
                        <a:solidFill>
                          <a:srgbClr val="003399"/>
                        </a:solidFill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300" dirty="0">
                          <a:solidFill>
                            <a:srgbClr val="003399"/>
                          </a:solidFill>
                          <a:effectLst/>
                        </a:rPr>
                        <a:t>(9 календарных дней)</a:t>
                      </a:r>
                      <a:endParaRPr lang="ru-RU" sz="1100" dirty="0">
                        <a:solidFill>
                          <a:srgbClr val="003399"/>
                        </a:solidFill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300" dirty="0">
                          <a:solidFill>
                            <a:srgbClr val="003399"/>
                          </a:solidFill>
                          <a:effectLst/>
                        </a:rPr>
                        <a:t> </a:t>
                      </a:r>
                      <a:endParaRPr lang="ru-RU" sz="1100" dirty="0">
                        <a:solidFill>
                          <a:srgbClr val="003399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486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300" dirty="0">
                          <a:solidFill>
                            <a:srgbClr val="003399"/>
                          </a:solidFill>
                          <a:effectLst/>
                        </a:rPr>
                        <a:t>Зимние каникулы</a:t>
                      </a:r>
                      <a:endParaRPr lang="ru-RU" sz="1100" dirty="0">
                        <a:solidFill>
                          <a:srgbClr val="003399"/>
                        </a:solidFill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300" dirty="0">
                          <a:solidFill>
                            <a:srgbClr val="003399"/>
                          </a:solidFill>
                          <a:effectLst/>
                        </a:rPr>
                        <a:t> </a:t>
                      </a:r>
                      <a:endParaRPr lang="ru-RU" sz="1100" dirty="0">
                        <a:solidFill>
                          <a:srgbClr val="003399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300" dirty="0">
                          <a:solidFill>
                            <a:srgbClr val="003399"/>
                          </a:solidFill>
                          <a:effectLst/>
                        </a:rPr>
                        <a:t>31.12.2026 - 10.01.2027 </a:t>
                      </a:r>
                      <a:endParaRPr lang="ru-RU" sz="1100" dirty="0">
                        <a:solidFill>
                          <a:srgbClr val="003399"/>
                        </a:solidFill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300" dirty="0">
                          <a:solidFill>
                            <a:srgbClr val="003399"/>
                          </a:solidFill>
                          <a:effectLst/>
                        </a:rPr>
                        <a:t>(11 календарных дней)</a:t>
                      </a:r>
                      <a:endParaRPr lang="ru-RU" sz="1100" dirty="0">
                        <a:solidFill>
                          <a:srgbClr val="003399"/>
                        </a:solidFill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300" dirty="0">
                          <a:solidFill>
                            <a:srgbClr val="003399"/>
                          </a:solidFill>
                          <a:effectLst/>
                        </a:rPr>
                        <a:t> </a:t>
                      </a:r>
                      <a:endParaRPr lang="ru-RU" sz="1100" dirty="0">
                        <a:solidFill>
                          <a:srgbClr val="003399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300" dirty="0">
                          <a:solidFill>
                            <a:srgbClr val="003399"/>
                          </a:solidFill>
                          <a:effectLst/>
                        </a:rPr>
                        <a:t>Дополнительные каникулы для первоклассников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100" dirty="0">
                        <a:solidFill>
                          <a:srgbClr val="003399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300" dirty="0">
                          <a:solidFill>
                            <a:srgbClr val="003399"/>
                          </a:solidFill>
                          <a:effectLst/>
                        </a:rPr>
                        <a:t>13.02.2027 – 21.02.2027 </a:t>
                      </a:r>
                      <a:endParaRPr lang="ru-RU" sz="1100" dirty="0">
                        <a:solidFill>
                          <a:srgbClr val="003399"/>
                        </a:solidFill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300" dirty="0">
                          <a:solidFill>
                            <a:srgbClr val="003399"/>
                          </a:solidFill>
                          <a:effectLst/>
                        </a:rPr>
                        <a:t>(9 календарных дней)</a:t>
                      </a:r>
                      <a:endParaRPr lang="ru-RU" sz="1100" dirty="0">
                        <a:solidFill>
                          <a:srgbClr val="003399"/>
                        </a:solidFill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300" dirty="0">
                          <a:solidFill>
                            <a:srgbClr val="003399"/>
                          </a:solidFill>
                          <a:effectLst/>
                        </a:rPr>
                        <a:t> </a:t>
                      </a:r>
                      <a:endParaRPr lang="ru-RU" sz="1100" dirty="0">
                        <a:solidFill>
                          <a:srgbClr val="003399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300" dirty="0">
                          <a:solidFill>
                            <a:srgbClr val="003399"/>
                          </a:solidFill>
                          <a:effectLst/>
                        </a:rPr>
                        <a:t>Весенние каникулы </a:t>
                      </a:r>
                      <a:endParaRPr lang="ru-RU" sz="1100" dirty="0">
                        <a:solidFill>
                          <a:srgbClr val="003399"/>
                        </a:solidFill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300" dirty="0">
                          <a:solidFill>
                            <a:srgbClr val="003399"/>
                          </a:solidFill>
                          <a:effectLst/>
                        </a:rPr>
                        <a:t> </a:t>
                      </a:r>
                      <a:endParaRPr lang="ru-RU" sz="1100" dirty="0">
                        <a:solidFill>
                          <a:srgbClr val="003399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300" dirty="0">
                          <a:solidFill>
                            <a:srgbClr val="003399"/>
                          </a:solidFill>
                          <a:effectLst/>
                        </a:rPr>
                        <a:t>27.03.2027 - 04.04.2027 </a:t>
                      </a:r>
                      <a:endParaRPr lang="ru-RU" sz="1100" dirty="0">
                        <a:solidFill>
                          <a:srgbClr val="003399"/>
                        </a:solidFill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300" dirty="0">
                          <a:solidFill>
                            <a:srgbClr val="003399"/>
                          </a:solidFill>
                          <a:effectLst/>
                        </a:rPr>
                        <a:t>(9 календарных дней)</a:t>
                      </a:r>
                      <a:endParaRPr lang="ru-RU" sz="1100" dirty="0">
                        <a:solidFill>
                          <a:srgbClr val="003399"/>
                        </a:solidFill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300" dirty="0">
                          <a:solidFill>
                            <a:srgbClr val="003399"/>
                          </a:solidFill>
                          <a:effectLst/>
                        </a:rPr>
                        <a:t> </a:t>
                      </a:r>
                      <a:endParaRPr lang="ru-RU" sz="1100" dirty="0">
                        <a:solidFill>
                          <a:srgbClr val="003399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300" dirty="0">
                          <a:solidFill>
                            <a:srgbClr val="003399"/>
                          </a:solidFill>
                          <a:effectLst/>
                        </a:rPr>
                        <a:t>Летние каникулы </a:t>
                      </a:r>
                      <a:endParaRPr lang="ru-RU" sz="1100" dirty="0">
                        <a:solidFill>
                          <a:srgbClr val="003399"/>
                        </a:solidFill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300" dirty="0">
                          <a:solidFill>
                            <a:srgbClr val="003399"/>
                          </a:solidFill>
                          <a:effectLst/>
                        </a:rPr>
                        <a:t> </a:t>
                      </a:r>
                      <a:endParaRPr lang="ru-RU" sz="1100" dirty="0">
                        <a:solidFill>
                          <a:srgbClr val="003399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300" dirty="0">
                          <a:solidFill>
                            <a:srgbClr val="003399"/>
                          </a:solidFill>
                          <a:effectLst/>
                        </a:rPr>
                        <a:t>27.05.2027 - 31.08.2027</a:t>
                      </a:r>
                      <a:endParaRPr lang="ru-RU" sz="1100" dirty="0">
                        <a:solidFill>
                          <a:srgbClr val="003399"/>
                        </a:solidFill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300" dirty="0">
                          <a:solidFill>
                            <a:srgbClr val="003399"/>
                          </a:solidFill>
                          <a:effectLst/>
                        </a:rPr>
                        <a:t> (14 недель)</a:t>
                      </a:r>
                      <a:endParaRPr lang="ru-RU" sz="1100" dirty="0">
                        <a:solidFill>
                          <a:srgbClr val="003399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444154" y="652869"/>
            <a:ext cx="109869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003399"/>
                </a:solidFill>
              </a:rPr>
              <a:t>Сформирован в соответствии с рекомендациями </a:t>
            </a:r>
            <a:r>
              <a:rPr lang="ru-RU" dirty="0" err="1">
                <a:solidFill>
                  <a:srgbClr val="003399"/>
                </a:solidFill>
              </a:rPr>
              <a:t>Минпросвещения</a:t>
            </a:r>
            <a:r>
              <a:rPr lang="ru-RU" dirty="0">
                <a:solidFill>
                  <a:srgbClr val="003399"/>
                </a:solidFill>
              </a:rPr>
              <a:t> России (письмо от 07.07.2026 № ОК-1948)</a:t>
            </a:r>
          </a:p>
        </p:txBody>
      </p:sp>
      <p:pic>
        <p:nvPicPr>
          <p:cNvPr id="13" name="Рисунок 12"/>
          <p:cNvPicPr/>
          <p:nvPr/>
        </p:nvPicPr>
        <p:blipFill rotWithShape="1">
          <a:blip r:embed="rId2"/>
          <a:srcRect l="4491" t="18961" r="52125" b="35561"/>
          <a:stretch/>
        </p:blipFill>
        <p:spPr bwMode="auto">
          <a:xfrm>
            <a:off x="333375" y="1281123"/>
            <a:ext cx="7496175" cy="5129201"/>
          </a:xfrm>
          <a:prstGeom prst="rect">
            <a:avLst/>
          </a:prstGeom>
          <a:ln w="9525">
            <a:solidFill>
              <a:schemeClr val="tx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43166402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87</TotalTime>
  <Words>95</Words>
  <Application>Microsoft Office PowerPoint</Application>
  <PresentationFormat>Широкоэкранный</PresentationFormat>
  <Paragraphs>30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Тема Office</vt:lpstr>
      <vt:lpstr>Презентация PowerPoint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Министерство образования  Самарской области</dc:title>
  <dc:creator>peo</dc:creator>
  <cp:lastModifiedBy>Бобкова Е.В.</cp:lastModifiedBy>
  <cp:revision>10</cp:revision>
  <dcterms:created xsi:type="dcterms:W3CDTF">2026-08-26T14:43:59Z</dcterms:created>
  <dcterms:modified xsi:type="dcterms:W3CDTF">2026-09-02T12:56:09Z</dcterms:modified>
</cp:coreProperties>
</file>